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7935" r:id="rId2"/>
    <p:sldId id="7934" r:id="rId3"/>
    <p:sldId id="7932" r:id="rId4"/>
    <p:sldId id="7933" r:id="rId5"/>
    <p:sldId id="267" r:id="rId6"/>
    <p:sldId id="7882" r:id="rId7"/>
    <p:sldId id="7885" r:id="rId8"/>
    <p:sldId id="7931" r:id="rId9"/>
    <p:sldId id="7886" r:id="rId10"/>
    <p:sldId id="7890" r:id="rId11"/>
    <p:sldId id="7887" r:id="rId12"/>
    <p:sldId id="7906" r:id="rId13"/>
    <p:sldId id="7888" r:id="rId14"/>
    <p:sldId id="7928" r:id="rId15"/>
    <p:sldId id="7908" r:id="rId16"/>
    <p:sldId id="7912" r:id="rId17"/>
    <p:sldId id="7913" r:id="rId18"/>
    <p:sldId id="7929" r:id="rId19"/>
    <p:sldId id="7889" r:id="rId20"/>
    <p:sldId id="7896" r:id="rId21"/>
    <p:sldId id="7909" r:id="rId22"/>
    <p:sldId id="7897" r:id="rId23"/>
    <p:sldId id="7898" r:id="rId24"/>
    <p:sldId id="7899" r:id="rId25"/>
    <p:sldId id="7930" r:id="rId26"/>
    <p:sldId id="7902" r:id="rId27"/>
    <p:sldId id="7916" r:id="rId28"/>
    <p:sldId id="7915" r:id="rId29"/>
    <p:sldId id="7917" r:id="rId30"/>
    <p:sldId id="7900" r:id="rId31"/>
    <p:sldId id="7918" r:id="rId32"/>
    <p:sldId id="7919" r:id="rId33"/>
    <p:sldId id="7907" r:id="rId34"/>
    <p:sldId id="7910" r:id="rId35"/>
    <p:sldId id="7920" r:id="rId36"/>
    <p:sldId id="7921" r:id="rId37"/>
    <p:sldId id="7911" r:id="rId38"/>
    <p:sldId id="7922" r:id="rId39"/>
    <p:sldId id="7891" r:id="rId40"/>
    <p:sldId id="7892" r:id="rId41"/>
    <p:sldId id="7927" r:id="rId42"/>
    <p:sldId id="7926" r:id="rId43"/>
    <p:sldId id="7924" r:id="rId44"/>
    <p:sldId id="7923" r:id="rId45"/>
    <p:sldId id="7894"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napToObjects="1">
      <p:cViewPr varScale="1">
        <p:scale>
          <a:sx n="90" d="100"/>
          <a:sy n="90" d="100"/>
        </p:scale>
        <p:origin x="267" y="6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p:scale>
          <a:sx n="120" d="100"/>
          <a:sy n="120" d="100"/>
        </p:scale>
        <p:origin x="5104" y="6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470B1-4926-8F4B-BF67-B89885C30764}"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AFC9610C-4F54-AA44-B8EE-18729F010026}"/>
              </a:ext>
            </a:extLst>
          </p:cNvPr>
          <p:cNvSpPr txBox="1"/>
          <p:nvPr/>
        </p:nvSpPr>
        <p:spPr>
          <a:xfrm>
            <a:off x="5528697" y="8803216"/>
            <a:ext cx="1092926" cy="246221"/>
          </a:xfrm>
          <a:prstGeom prst="rect">
            <a:avLst/>
          </a:prstGeom>
          <a:noFill/>
        </p:spPr>
        <p:txBody>
          <a:bodyPr wrap="square" rtlCol="0">
            <a:spAutoFit/>
          </a:bodyPr>
          <a:lstStyle/>
          <a:p>
            <a:pPr algn="r"/>
            <a:r>
              <a:rPr lang="en-US" sz="1000" b="1" dirty="0">
                <a:solidFill>
                  <a:srgbClr val="2C2C2C"/>
                </a:solidFill>
                <a:latin typeface="Arial" panose="020B0604020202020204" pitchFamily="34" charset="0"/>
                <a:ea typeface="Arial Bold" charset="0"/>
                <a:cs typeface="Arial" panose="020B0604020202020204" pitchFamily="34" charset="0"/>
              </a:rPr>
              <a:t>Page </a:t>
            </a:r>
            <a:fld id="{FA9EBDB6-832D-43AA-B51E-95437C547301}" type="slidenum">
              <a:rPr lang="en-US" sz="1000" b="1" smtClean="0">
                <a:solidFill>
                  <a:srgbClr val="2C2C2C"/>
                </a:solidFill>
                <a:latin typeface="Arial" panose="020B0604020202020204" pitchFamily="34" charset="0"/>
                <a:ea typeface="Arial Bold" charset="0"/>
                <a:cs typeface="Arial" panose="020B0604020202020204" pitchFamily="34" charset="0"/>
              </a:rPr>
              <a:pPr algn="r"/>
              <a:t>‹#›</a:t>
            </a:fld>
            <a:endParaRPr lang="en-US" sz="1000" b="1" dirty="0">
              <a:solidFill>
                <a:srgbClr val="2C2C2C"/>
              </a:solidFill>
              <a:latin typeface="Arial" panose="020B0604020202020204" pitchFamily="34" charset="0"/>
              <a:ea typeface="Arial Bold" charset="0"/>
              <a:cs typeface="Arial" panose="020B0604020202020204" pitchFamily="34" charset="0"/>
            </a:endParaRPr>
          </a:p>
        </p:txBody>
      </p:sp>
      <p:pic>
        <p:nvPicPr>
          <p:cNvPr id="9" name="Picture 8">
            <a:extLst>
              <a:ext uri="{FF2B5EF4-FFF2-40B4-BE49-F238E27FC236}">
                <a16:creationId xmlns:a16="http://schemas.microsoft.com/office/drawing/2014/main" id="{35CAA9BD-9395-8642-9E56-58365F4DC7C3}"/>
              </a:ext>
            </a:extLst>
          </p:cNvPr>
          <p:cNvPicPr>
            <a:picLocks noChangeAspect="1"/>
          </p:cNvPicPr>
          <p:nvPr/>
        </p:nvPicPr>
        <p:blipFill>
          <a:blip r:embed="rId2"/>
          <a:srcRect/>
          <a:stretch/>
        </p:blipFill>
        <p:spPr>
          <a:xfrm>
            <a:off x="301752" y="8810102"/>
            <a:ext cx="1035673" cy="244098"/>
          </a:xfrm>
          <a:prstGeom prst="rect">
            <a:avLst/>
          </a:prstGeom>
        </p:spPr>
      </p:pic>
      <p:sp>
        <p:nvSpPr>
          <p:cNvPr id="10" name="TextBox 9">
            <a:extLst>
              <a:ext uri="{FF2B5EF4-FFF2-40B4-BE49-F238E27FC236}">
                <a16:creationId xmlns:a16="http://schemas.microsoft.com/office/drawing/2014/main" id="{2A08C35C-22BC-B146-B0DC-39ECF05DE71B}"/>
              </a:ext>
            </a:extLst>
          </p:cNvPr>
          <p:cNvSpPr txBox="1"/>
          <p:nvPr/>
        </p:nvSpPr>
        <p:spPr>
          <a:xfrm>
            <a:off x="1421245" y="8851248"/>
            <a:ext cx="4653915" cy="184666"/>
          </a:xfrm>
          <a:prstGeom prst="rect">
            <a:avLst/>
          </a:prstGeom>
          <a:noFill/>
        </p:spPr>
        <p:txBody>
          <a:bodyPr wrap="square" rtlCol="0" anchor="ctr">
            <a:spAutoFit/>
          </a:bodyPr>
          <a:lstStyle/>
          <a:p>
            <a:pPr marL="0" marR="0" indent="0" algn="ctr" defTabSz="966554" rtl="0" eaLnBrk="1" fontAlgn="auto" latinLnBrk="0" hangingPunct="1">
              <a:lnSpc>
                <a:spcPct val="100000"/>
              </a:lnSpc>
              <a:spcBef>
                <a:spcPts val="0"/>
              </a:spcBef>
              <a:spcAft>
                <a:spcPts val="0"/>
              </a:spcAft>
              <a:buClrTx/>
              <a:buSzTx/>
              <a:buFontTx/>
              <a:buNone/>
              <a:tabLst/>
              <a:defRPr/>
            </a:pPr>
            <a:r>
              <a:rPr lang="en-US" sz="600" b="0" i="0" dirty="0">
                <a:solidFill>
                  <a:srgbClr val="2C2C2C"/>
                </a:solidFill>
                <a:latin typeface="Arial" panose="020B0604020202020204" pitchFamily="34" charset="0"/>
                <a:ea typeface="Franklin Gothic Book"/>
                <a:cs typeface="Arial" panose="020B0604020202020204" pitchFamily="34" charset="0"/>
              </a:rPr>
              <a:t>©2022 Alticor Inc. All rights reserved. For existing IBOs ONLY. Not for use with prospects. CR#141471</a:t>
            </a:r>
          </a:p>
        </p:txBody>
      </p:sp>
    </p:spTree>
    <p:extLst>
      <p:ext uri="{BB962C8B-B14F-4D97-AF65-F5344CB8AC3E}">
        <p14:creationId xmlns:p14="http://schemas.microsoft.com/office/powerpoint/2010/main" val="34245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i.org/10.17226/1049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dx.doi.org/10.15585/mmwr.mm7101a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application&#10;&#10;Description automatically generated">
            <a:extLst>
              <a:ext uri="{FF2B5EF4-FFF2-40B4-BE49-F238E27FC236}">
                <a16:creationId xmlns:a16="http://schemas.microsoft.com/office/drawing/2014/main" id="{FE758BCE-EAE0-0040-BF3F-ABB870353EC7}"/>
              </a:ext>
            </a:extLst>
          </p:cNvPr>
          <p:cNvPicPr>
            <a:picLocks noChangeAspect="1"/>
          </p:cNvPicPr>
          <p:nvPr/>
        </p:nvPicPr>
        <p:blipFill>
          <a:blip r:embed="rId3"/>
          <a:stretch>
            <a:fillRect/>
          </a:stretch>
        </p:blipFill>
        <p:spPr>
          <a:xfrm>
            <a:off x="0" y="-13573"/>
            <a:ext cx="6858000" cy="8559800"/>
          </a:xfrm>
          <a:prstGeom prst="rect">
            <a:avLst/>
          </a:prstGeom>
        </p:spPr>
      </p:pic>
      <p:sp>
        <p:nvSpPr>
          <p:cNvPr id="2" name="Notes Placeholder 1">
            <a:extLst>
              <a:ext uri="{FF2B5EF4-FFF2-40B4-BE49-F238E27FC236}">
                <a16:creationId xmlns:a16="http://schemas.microsoft.com/office/drawing/2014/main" id="{C0438E37-ABFF-4326-ADAB-47B9AEBB5E10}"/>
              </a:ext>
            </a:extLst>
          </p:cNvPr>
          <p:cNvSpPr>
            <a:spLocks noGrp="1"/>
          </p:cNvSpPr>
          <p:nvPr>
            <p:ph type="body" idx="1"/>
          </p:nvPr>
        </p:nvSpPr>
        <p:spPr>
          <a:xfrm>
            <a:off x="301752" y="-91440000"/>
            <a:ext cx="6455664" cy="8234041"/>
          </a:xfrm>
        </p:spPr>
        <p:txBody>
          <a:bodyPr/>
          <a:lstStyle/>
          <a:p>
            <a:pPr marL="0" lvl="0" defTabSz="798204">
              <a:lnSpc>
                <a:spcPts val="2000"/>
              </a:lnSpc>
              <a:defRPr/>
            </a:pPr>
            <a:endParaRPr lang="en-US" dirty="0">
              <a:solidFill>
                <a:srgbClr val="F0F0F0"/>
              </a:solidFill>
              <a:latin typeface="GT Walsheim" panose="02000503020000020003" pitchFamily="2" charset="77"/>
            </a:endParaRPr>
          </a:p>
          <a:p>
            <a:r>
              <a:rPr lang="en-US" sz="2000" b="1" dirty="0">
                <a:solidFill>
                  <a:srgbClr val="F0F0F0"/>
                </a:solidFill>
              </a:rPr>
              <a:t>Selling </a:t>
            </a:r>
            <a:r>
              <a:rPr lang="en-US" sz="2000" b="1" dirty="0" err="1">
                <a:solidFill>
                  <a:srgbClr val="F0F0F0"/>
                </a:solidFill>
              </a:rPr>
              <a:t>Nutrilite</a:t>
            </a:r>
            <a:r>
              <a:rPr lang="en-US" sz="2000" b="1" baseline="30000" dirty="0">
                <a:solidFill>
                  <a:srgbClr val="F0F0F0"/>
                </a:solidFill>
              </a:rPr>
              <a:t>™</a:t>
            </a:r>
            <a:r>
              <a:rPr lang="en-US" sz="2000" b="1" dirty="0">
                <a:solidFill>
                  <a:srgbClr val="F0F0F0"/>
                </a:solidFill>
              </a:rPr>
              <a:t> Organics Products</a:t>
            </a:r>
          </a:p>
          <a:p>
            <a:pPr marL="857250" lvl="0" defTabSz="798204">
              <a:defRPr/>
            </a:pPr>
            <a:endParaRPr lang="en-US" b="1" dirty="0">
              <a:solidFill>
                <a:srgbClr val="F0F0F0"/>
              </a:solidFill>
            </a:endParaRPr>
          </a:p>
          <a:p>
            <a:pPr marL="857250" lvl="0" defTabSz="798204">
              <a:defRPr/>
            </a:pPr>
            <a:r>
              <a:rPr lang="en-US" b="1" dirty="0">
                <a:solidFill>
                  <a:srgbClr val="F0F0F0"/>
                </a:solidFill>
              </a:rPr>
              <a:t>Course Description: </a:t>
            </a:r>
          </a:p>
          <a:p>
            <a:pPr marL="857250" lvl="0" defTabSz="798204">
              <a:defRPr/>
            </a:pPr>
            <a:r>
              <a:rPr lang="en-US" sz="1050" dirty="0">
                <a:solidFill>
                  <a:srgbClr val="F0F0F0"/>
                </a:solidFill>
              </a:rPr>
              <a:t>Looking to sell more </a:t>
            </a:r>
            <a:r>
              <a:rPr lang="en-US" sz="1050" dirty="0" err="1">
                <a:solidFill>
                  <a:srgbClr val="F0F0F0"/>
                </a:solidFill>
              </a:rPr>
              <a:t>Nutrilite</a:t>
            </a:r>
            <a:r>
              <a:rPr lang="en-US" sz="1050" baseline="30000" dirty="0">
                <a:solidFill>
                  <a:srgbClr val="F0F0F0"/>
                </a:solidFill>
              </a:rPr>
              <a:t>™</a:t>
            </a:r>
            <a:r>
              <a:rPr lang="en-US" sz="1050" dirty="0">
                <a:solidFill>
                  <a:srgbClr val="F0F0F0"/>
                </a:solidFill>
              </a:rPr>
              <a:t> Organics products as you build your business? Learn about the key features and benefits of these products as well as the best way to talk about them to potential customers</a:t>
            </a:r>
          </a:p>
          <a:p>
            <a:pPr marL="857250" lvl="0" defTabSz="798204">
              <a:defRPr/>
            </a:pPr>
            <a:endParaRPr lang="en-US" sz="1100" dirty="0">
              <a:solidFill>
                <a:srgbClr val="F0F0F0"/>
              </a:solidFill>
            </a:endParaRPr>
          </a:p>
          <a:p>
            <a:pPr marL="857250" lvl="0" defTabSz="798204">
              <a:spcAft>
                <a:spcPts val="582"/>
              </a:spcAft>
              <a:defRPr/>
            </a:pPr>
            <a:r>
              <a:rPr lang="en-US" b="1" dirty="0">
                <a:solidFill>
                  <a:srgbClr val="F0F0F0"/>
                </a:solidFill>
              </a:rPr>
              <a:t>Learning Objectives for this Course: </a:t>
            </a:r>
            <a:br>
              <a:rPr lang="en-US" sz="1600" b="1" dirty="0">
                <a:solidFill>
                  <a:srgbClr val="F0F0F0"/>
                </a:solidFill>
              </a:rPr>
            </a:br>
            <a:r>
              <a:rPr lang="en-US" sz="1050" dirty="0">
                <a:solidFill>
                  <a:srgbClr val="F0F0F0"/>
                </a:solidFill>
                <a:latin typeface="Arial" panose="020B0604020202020204" pitchFamily="34" charset="0"/>
                <a:cs typeface="Arial" panose="020B0604020202020204" pitchFamily="34" charset="0"/>
              </a:rPr>
              <a:t>Participants will be able to…</a:t>
            </a:r>
          </a:p>
          <a:p>
            <a:pPr marL="1028700" indent="-171450" defTabSz="814646">
              <a:buClr>
                <a:srgbClr val="7F97AF"/>
              </a:buClr>
              <a:buFont typeface="Wingdings" panose="05000000000000000000" pitchFamily="2" charset="2"/>
              <a:buChar char="ü"/>
              <a:defRPr/>
            </a:pPr>
            <a:r>
              <a:rPr lang="en-US" sz="1050" dirty="0">
                <a:solidFill>
                  <a:srgbClr val="F0F0F0"/>
                </a:solidFill>
              </a:rPr>
              <a:t>Identify target customer types for these products.</a:t>
            </a:r>
            <a:endParaRPr lang="en-US" sz="1050" dirty="0">
              <a:solidFill>
                <a:srgbClr val="F0F0F0"/>
              </a:solidFill>
              <a:latin typeface="Arial" panose="020B0604020202020204" pitchFamily="34" charset="0"/>
              <a:cs typeface="Arial" panose="020B0604020202020204" pitchFamily="34" charset="0"/>
            </a:endParaRPr>
          </a:p>
          <a:p>
            <a:pPr marL="1028700" indent="-171450" defTabSz="814646">
              <a:buClr>
                <a:srgbClr val="7F97AF"/>
              </a:buClr>
              <a:buFont typeface="Wingdings" panose="05000000000000000000" pitchFamily="2" charset="2"/>
              <a:buChar char="ü"/>
              <a:defRPr/>
            </a:pPr>
            <a:r>
              <a:rPr lang="en-US" sz="1050" dirty="0">
                <a:solidFill>
                  <a:srgbClr val="F0F0F0"/>
                </a:solidFill>
              </a:rPr>
              <a:t>Learn the key features and benefits to explain to others.</a:t>
            </a:r>
            <a:endParaRPr lang="en-US" sz="1050" dirty="0">
              <a:solidFill>
                <a:srgbClr val="F0F0F0"/>
              </a:solidFill>
              <a:latin typeface="Arial" panose="020B0604020202020204" pitchFamily="34" charset="0"/>
              <a:cs typeface="Arial" panose="020B0604020202020204" pitchFamily="34" charset="0"/>
            </a:endParaRPr>
          </a:p>
          <a:p>
            <a:pPr marL="1028700" indent="-171450" defTabSz="814646">
              <a:buClr>
                <a:srgbClr val="7F97AF"/>
              </a:buClr>
              <a:buFont typeface="Wingdings" panose="05000000000000000000" pitchFamily="2" charset="2"/>
              <a:buChar char="ü"/>
              <a:defRPr/>
            </a:pPr>
            <a:r>
              <a:rPr lang="en-US" sz="1050" dirty="0">
                <a:solidFill>
                  <a:srgbClr val="F0F0F0"/>
                </a:solidFill>
              </a:rPr>
              <a:t>Determine the best approach using the six-step selling framework.</a:t>
            </a:r>
          </a:p>
          <a:p>
            <a:pPr marL="1028700" indent="-171450" defTabSz="814646">
              <a:buClr>
                <a:srgbClr val="7F97AF"/>
              </a:buClr>
              <a:buFont typeface="Wingdings" panose="05000000000000000000" pitchFamily="2" charset="2"/>
              <a:buChar char="ü"/>
              <a:defRPr/>
            </a:pPr>
            <a:r>
              <a:rPr lang="en-US" sz="1050" dirty="0">
                <a:solidFill>
                  <a:srgbClr val="F0F0F0"/>
                </a:solidFill>
              </a:rPr>
              <a:t>Use selling tools to support and train their team on </a:t>
            </a:r>
            <a:r>
              <a:rPr lang="en-US" sz="1050" dirty="0" err="1">
                <a:solidFill>
                  <a:srgbClr val="F0F0F0"/>
                </a:solidFill>
              </a:rPr>
              <a:t>Nutrilite</a:t>
            </a:r>
            <a:r>
              <a:rPr lang="en-US" sz="1050" baseline="30000" dirty="0">
                <a:solidFill>
                  <a:srgbClr val="F0F0F0"/>
                </a:solidFill>
              </a:rPr>
              <a:t>™</a:t>
            </a:r>
            <a:r>
              <a:rPr lang="en-US" sz="1050" dirty="0">
                <a:solidFill>
                  <a:srgbClr val="F0F0F0"/>
                </a:solidFill>
              </a:rPr>
              <a:t> Organics</a:t>
            </a:r>
          </a:p>
          <a:p>
            <a:pPr marL="857250" lvl="0" defTabSz="798204">
              <a:defRPr/>
            </a:pPr>
            <a:endParaRPr lang="en-US" sz="1100" dirty="0">
              <a:solidFill>
                <a:srgbClr val="F0F0F0"/>
              </a:solidFill>
            </a:endParaRPr>
          </a:p>
          <a:p>
            <a:pPr marL="857250" lvl="0" defTabSz="798204">
              <a:defRPr/>
            </a:pPr>
            <a:r>
              <a:rPr lang="en-US" b="1" dirty="0">
                <a:solidFill>
                  <a:srgbClr val="F0F0F0"/>
                </a:solidFill>
              </a:rPr>
              <a:t>Props for this Course:  </a:t>
            </a:r>
          </a:p>
          <a:p>
            <a:pPr marL="857250" defTabSz="798204">
              <a:defRPr/>
            </a:pPr>
            <a:r>
              <a:rPr lang="en-US" sz="1050" dirty="0">
                <a:solidFill>
                  <a:srgbClr val="F0F0F0"/>
                </a:solidFill>
              </a:rPr>
              <a:t>Consider having </a:t>
            </a:r>
            <a:r>
              <a:rPr lang="en-US" sz="1050" dirty="0" err="1">
                <a:solidFill>
                  <a:srgbClr val="F0F0F0"/>
                </a:solidFill>
              </a:rPr>
              <a:t>Nutrilite</a:t>
            </a:r>
            <a:r>
              <a:rPr lang="en-US" sz="1050" baseline="30000" dirty="0">
                <a:solidFill>
                  <a:srgbClr val="F0F0F0"/>
                </a:solidFill>
              </a:rPr>
              <a:t>™</a:t>
            </a:r>
            <a:r>
              <a:rPr lang="en-US" sz="1050" dirty="0">
                <a:solidFill>
                  <a:srgbClr val="F0F0F0"/>
                </a:solidFill>
              </a:rPr>
              <a:t> Organics products on hand to show virtually or in person. It can help bring the product information in the presentation to life! Visit the Amway</a:t>
            </a:r>
            <a:r>
              <a:rPr lang="en-US" sz="1050" baseline="30000" dirty="0">
                <a:solidFill>
                  <a:srgbClr val="F0F0F0"/>
                </a:solidFill>
              </a:rPr>
              <a:t>™</a:t>
            </a:r>
            <a:r>
              <a:rPr lang="en-US" sz="1050" dirty="0">
                <a:solidFill>
                  <a:srgbClr val="F0F0F0"/>
                </a:solidFill>
              </a:rPr>
              <a:t> website to find available products.  </a:t>
            </a:r>
            <a:endParaRPr lang="en-US" sz="1050" dirty="0">
              <a:solidFill>
                <a:srgbClr val="F0F0F0"/>
              </a:solidFill>
              <a:latin typeface="Arial" panose="020B0604020202020204" pitchFamily="34" charset="0"/>
              <a:cs typeface="Arial" panose="020B0604020202020204" pitchFamily="34" charset="0"/>
            </a:endParaRPr>
          </a:p>
          <a:p>
            <a:pPr marL="857250" lvl="0" defTabSz="798204">
              <a:defRPr/>
            </a:pPr>
            <a:endParaRPr lang="en-US" sz="1100" dirty="0">
              <a:solidFill>
                <a:srgbClr val="F0F0F0"/>
              </a:solidFill>
            </a:endParaRPr>
          </a:p>
          <a:p>
            <a:pPr marL="857250" lvl="0" defTabSz="798204">
              <a:defRPr/>
            </a:pPr>
            <a:r>
              <a:rPr lang="en-US" b="1" dirty="0">
                <a:solidFill>
                  <a:srgbClr val="F0F0F0"/>
                </a:solidFill>
              </a:rPr>
              <a:t>Recommended Slides Based on Time to Present: </a:t>
            </a:r>
          </a:p>
          <a:p>
            <a:pPr marL="971550" indent="-114300" defTabSz="798204">
              <a:spcBef>
                <a:spcPts val="582"/>
              </a:spcBef>
              <a:buClr>
                <a:srgbClr val="7F97AF"/>
              </a:buClr>
              <a:buFont typeface="Arial" panose="020B0604020202020204" pitchFamily="34" charset="0"/>
              <a:buChar char="•"/>
              <a:defRPr/>
            </a:pPr>
            <a:r>
              <a:rPr lang="en-US" sz="1050" b="1" dirty="0">
                <a:solidFill>
                  <a:srgbClr val="F0F0F0"/>
                </a:solidFill>
              </a:rPr>
              <a:t>44-50 minutes: </a:t>
            </a:r>
            <a:r>
              <a:rPr lang="en-US" sz="1050" dirty="0">
                <a:solidFill>
                  <a:srgbClr val="F0F0F0"/>
                </a:solidFill>
              </a:rPr>
              <a:t>All slides</a:t>
            </a:r>
          </a:p>
          <a:p>
            <a:pPr marL="971550" indent="-114300" defTabSz="798204">
              <a:spcBef>
                <a:spcPts val="582"/>
              </a:spcBef>
              <a:buClr>
                <a:srgbClr val="7F97AF"/>
              </a:buClr>
              <a:buFont typeface="Arial" panose="020B0604020202020204" pitchFamily="34" charset="0"/>
              <a:buChar char="•"/>
              <a:defRPr/>
            </a:pPr>
            <a:r>
              <a:rPr lang="en-US" sz="1050" b="1" dirty="0">
                <a:solidFill>
                  <a:srgbClr val="F0F0F0"/>
                </a:solidFill>
              </a:rPr>
              <a:t>25 minutes: </a:t>
            </a:r>
            <a:r>
              <a:rPr lang="en-US" sz="1050" dirty="0">
                <a:solidFill>
                  <a:srgbClr val="F0F0F0"/>
                </a:solidFill>
              </a:rPr>
              <a:t>5, 6, 8, 11, 12, 13, 14, 15, 16, 18, 19, 20, 21, 22, 23, 25, 26, 27, 28, 29, 30, 31, 33, 34, 35, 36, 37, 38, 39, 40, 41, 42, 43, 44</a:t>
            </a:r>
          </a:p>
          <a:p>
            <a:pPr marL="971550" indent="-114300" defTabSz="798204">
              <a:spcBef>
                <a:spcPts val="582"/>
              </a:spcBef>
              <a:buClr>
                <a:srgbClr val="7F97AF"/>
              </a:buClr>
              <a:buFont typeface="Arial" panose="020B0604020202020204" pitchFamily="34" charset="0"/>
              <a:buChar char="•"/>
              <a:defRPr/>
            </a:pPr>
            <a:r>
              <a:rPr lang="en-US" sz="1050" b="1" dirty="0">
                <a:solidFill>
                  <a:srgbClr val="F0F0F0"/>
                </a:solidFill>
              </a:rPr>
              <a:t>35 minutes: </a:t>
            </a:r>
            <a:r>
              <a:rPr lang="en-US" sz="1050" dirty="0">
                <a:solidFill>
                  <a:srgbClr val="F0F0F0"/>
                </a:solidFill>
              </a:rPr>
              <a:t>5, 6, 8, 9, 10, 11, 12, 13, 14, 15, 16, 17, 18, 19, 20, 21, 22, 23, 25, 26, 27, 28, 29, 30, 31, 33, 34, 35, 36, 37, 38, 39, 40, 41, 42, 43, 44</a:t>
            </a:r>
          </a:p>
          <a:p>
            <a:pPr marL="857250" lvl="1" indent="0" defTabSz="798204">
              <a:buNone/>
              <a:defRPr/>
            </a:pPr>
            <a:endParaRPr lang="en-US" b="1" dirty="0">
              <a:solidFill>
                <a:srgbClr val="F0F0F0"/>
              </a:solidFill>
            </a:endParaRPr>
          </a:p>
          <a:p>
            <a:pPr marL="857250" lvl="1" indent="0" defTabSz="798204">
              <a:buNone/>
              <a:defRPr/>
            </a:pPr>
            <a:r>
              <a:rPr lang="en-US" b="1" dirty="0">
                <a:solidFill>
                  <a:srgbClr val="F0F0F0"/>
                </a:solidFill>
              </a:rPr>
              <a:t>Make this Course your own!</a:t>
            </a:r>
          </a:p>
          <a:p>
            <a:pPr marL="857250" lvl="1" indent="0" defTabSz="798204">
              <a:spcAft>
                <a:spcPts val="582"/>
              </a:spcAft>
              <a:buNone/>
              <a:defRPr/>
            </a:pPr>
            <a:r>
              <a:rPr lang="en-US" sz="1050" dirty="0">
                <a:solidFill>
                  <a:srgbClr val="F0F0F0"/>
                </a:solidFill>
                <a:latin typeface="Arial" panose="020B0604020202020204" pitchFamily="34" charset="0"/>
                <a:cs typeface="Arial" panose="020B0604020202020204" pitchFamily="34" charset="0"/>
              </a:rPr>
              <a:t>In </a:t>
            </a:r>
            <a:r>
              <a:rPr lang="en-US" sz="1050" b="1" dirty="0">
                <a:solidFill>
                  <a:srgbClr val="F0F0F0"/>
                </a:solidFill>
                <a:latin typeface="Arial" panose="020B0604020202020204" pitchFamily="34" charset="0"/>
                <a:cs typeface="Arial" panose="020B0604020202020204" pitchFamily="34" charset="0"/>
              </a:rPr>
              <a:t>Normal view</a:t>
            </a:r>
            <a:r>
              <a:rPr lang="en-US" sz="1050" dirty="0">
                <a:solidFill>
                  <a:srgbClr val="F0F0F0"/>
                </a:solidFill>
                <a:latin typeface="Arial" panose="020B0604020202020204" pitchFamily="34" charset="0"/>
                <a:cs typeface="Arial" panose="020B0604020202020204" pitchFamily="34" charset="0"/>
              </a:rPr>
              <a:t>, you can add to the </a:t>
            </a:r>
            <a:r>
              <a:rPr lang="en-US" sz="1050" b="1" dirty="0">
                <a:solidFill>
                  <a:srgbClr val="F0F0F0"/>
                </a:solidFill>
                <a:latin typeface="Arial" panose="020B0604020202020204" pitchFamily="34" charset="0"/>
                <a:cs typeface="Arial" panose="020B0604020202020204" pitchFamily="34" charset="0"/>
              </a:rPr>
              <a:t>Notes </a:t>
            </a:r>
            <a:r>
              <a:rPr lang="en-US" sz="1050" dirty="0">
                <a:solidFill>
                  <a:srgbClr val="F0F0F0"/>
                </a:solidFill>
                <a:latin typeface="Arial" panose="020B0604020202020204" pitchFamily="34" charset="0"/>
                <a:cs typeface="Arial" panose="020B0604020202020204" pitchFamily="34" charset="0"/>
              </a:rPr>
              <a:t>directly below the slide. We recommend you:</a:t>
            </a:r>
          </a:p>
          <a:p>
            <a:pPr marL="971550" lvl="1" indent="-114300" defTabSz="798204">
              <a:lnSpc>
                <a:spcPts val="920"/>
              </a:lnSpc>
              <a:spcAft>
                <a:spcPts val="582"/>
              </a:spcAft>
              <a:buClr>
                <a:srgbClr val="7F97AF"/>
              </a:buClr>
              <a:buFont typeface="Arial" panose="020B0604020202020204" pitchFamily="34" charset="0"/>
              <a:buChar char="•"/>
              <a:defRPr/>
            </a:pPr>
            <a:r>
              <a:rPr lang="en-US" sz="1050" dirty="0">
                <a:solidFill>
                  <a:srgbClr val="F0F0F0"/>
                </a:solidFill>
                <a:latin typeface="Arial" panose="020B0604020202020204" pitchFamily="34" charset="0"/>
                <a:cs typeface="Arial" panose="020B0604020202020204" pitchFamily="34" charset="0"/>
              </a:rPr>
              <a:t>Customize the introduction. </a:t>
            </a:r>
          </a:p>
          <a:p>
            <a:pPr marL="971550" lvl="1" indent="-114300" defTabSz="798204">
              <a:lnSpc>
                <a:spcPts val="920"/>
              </a:lnSpc>
              <a:spcAft>
                <a:spcPts val="582"/>
              </a:spcAft>
              <a:buClr>
                <a:srgbClr val="7F97AF"/>
              </a:buClr>
              <a:buFont typeface="Arial" panose="020B0604020202020204" pitchFamily="34" charset="0"/>
              <a:buChar char="•"/>
              <a:defRPr/>
            </a:pPr>
            <a:r>
              <a:rPr lang="en-US" sz="1050" dirty="0">
                <a:solidFill>
                  <a:srgbClr val="F0F0F0"/>
                </a:solidFill>
                <a:latin typeface="Arial" panose="020B0604020202020204" pitchFamily="34" charset="0"/>
                <a:cs typeface="Arial" panose="020B0604020202020204" pitchFamily="34" charset="0"/>
              </a:rPr>
              <a:t>Add personal stories that demonstrate key points from the presentation. </a:t>
            </a:r>
          </a:p>
          <a:p>
            <a:pPr marL="971550" lvl="1" indent="-114300" defTabSz="798204">
              <a:lnSpc>
                <a:spcPts val="920"/>
              </a:lnSpc>
              <a:spcAft>
                <a:spcPts val="582"/>
              </a:spcAft>
              <a:buClr>
                <a:srgbClr val="7F97AF"/>
              </a:buClr>
              <a:buFont typeface="Arial" panose="020B0604020202020204" pitchFamily="34" charset="0"/>
              <a:buChar char="•"/>
              <a:defRPr/>
            </a:pPr>
            <a:r>
              <a:rPr lang="en-US" sz="1050" dirty="0">
                <a:solidFill>
                  <a:srgbClr val="F0F0F0"/>
                </a:solidFill>
                <a:latin typeface="Arial" panose="020B0604020202020204" pitchFamily="34" charset="0"/>
                <a:cs typeface="Arial" panose="020B0604020202020204" pitchFamily="34" charset="0"/>
              </a:rPr>
              <a:t>Add open-ended questions to ask your audience.</a:t>
            </a:r>
          </a:p>
          <a:p>
            <a:pPr marL="857250" lvl="1" indent="0" defTabSz="798204">
              <a:buNone/>
              <a:defRPr/>
            </a:pPr>
            <a:r>
              <a:rPr lang="en-US" sz="1050" dirty="0">
                <a:solidFill>
                  <a:srgbClr val="F0F0F0"/>
                </a:solidFill>
                <a:latin typeface="Arial" panose="020B0604020202020204" pitchFamily="34" charset="0"/>
                <a:cs typeface="Arial" panose="020B0604020202020204" pitchFamily="34" charset="0"/>
              </a:rPr>
              <a:t>Your added notes are visible–to you only–in </a:t>
            </a:r>
            <a:r>
              <a:rPr lang="en-US" sz="1050" b="1" dirty="0">
                <a:solidFill>
                  <a:srgbClr val="F0F0F0"/>
                </a:solidFill>
                <a:latin typeface="Arial" panose="020B0604020202020204" pitchFamily="34" charset="0"/>
                <a:cs typeface="Arial" panose="020B0604020202020204" pitchFamily="34" charset="0"/>
              </a:rPr>
              <a:t>Slide Show mode. </a:t>
            </a:r>
            <a:r>
              <a:rPr lang="en-US" sz="1050" dirty="0">
                <a:solidFill>
                  <a:srgbClr val="F0F0F0"/>
                </a:solidFill>
                <a:latin typeface="Arial" panose="020B0604020202020204" pitchFamily="34" charset="0"/>
                <a:cs typeface="Arial" panose="020B0604020202020204" pitchFamily="34" charset="0"/>
              </a:rPr>
              <a:t>However, not visible on the </a:t>
            </a:r>
            <a:r>
              <a:rPr lang="en-US" sz="1050" b="1" dirty="0">
                <a:solidFill>
                  <a:srgbClr val="F0F0F0"/>
                </a:solidFill>
                <a:latin typeface="Arial" panose="020B0604020202020204" pitchFamily="34" charset="0"/>
                <a:cs typeface="Arial" panose="020B0604020202020204" pitchFamily="34" charset="0"/>
              </a:rPr>
              <a:t>Notes Page</a:t>
            </a:r>
            <a:r>
              <a:rPr lang="en-US" sz="1050" dirty="0">
                <a:solidFill>
                  <a:srgbClr val="F0F0F0"/>
                </a:solidFill>
                <a:latin typeface="Arial" panose="020B0604020202020204" pitchFamily="34" charset="0"/>
                <a:cs typeface="Arial" panose="020B0604020202020204" pitchFamily="34" charset="0"/>
              </a:rPr>
              <a:t>.</a:t>
            </a:r>
          </a:p>
          <a:p>
            <a:pPr marL="857250" lvl="1" indent="0" defTabSz="798204">
              <a:buNone/>
              <a:defRPr/>
            </a:pPr>
            <a:endParaRPr lang="en-US" sz="1050" dirty="0"/>
          </a:p>
        </p:txBody>
      </p:sp>
    </p:spTree>
    <p:extLst>
      <p:ext uri="{BB962C8B-B14F-4D97-AF65-F5344CB8AC3E}">
        <p14:creationId xmlns:p14="http://schemas.microsoft.com/office/powerpoint/2010/main" val="413635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3AD5992D-CACE-8744-BD61-4291A6DCEC17}"/>
              </a:ext>
            </a:extLst>
          </p:cNvPr>
          <p:cNvPicPr>
            <a:picLocks noChangeAspect="1"/>
          </p:cNvPicPr>
          <p:nvPr/>
        </p:nvPicPr>
        <p:blipFill>
          <a:blip r:embed="rId3"/>
          <a:stretch>
            <a:fillRect/>
          </a:stretch>
        </p:blipFill>
        <p:spPr>
          <a:xfrm>
            <a:off x="298450" y="304800"/>
            <a:ext cx="62611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algn="l"/>
            <a:r>
              <a:rPr lang="en-US" b="1" dirty="0">
                <a:solidFill>
                  <a:srgbClr val="F0F0F0"/>
                </a:solidFill>
              </a:rPr>
              <a:t>2</a:t>
            </a:r>
            <a:r>
              <a:rPr lang="en-US" sz="1100" b="1" i="0" u="none" strike="noStrike" baseline="0" dirty="0">
                <a:solidFill>
                  <a:srgbClr val="F0F0F0"/>
                </a:solidFill>
              </a:rPr>
              <a:t> minutes</a:t>
            </a:r>
          </a:p>
          <a:p>
            <a:pPr algn="r"/>
            <a:r>
              <a:rPr lang="en-US" sz="1100" b="0" i="0" u="none" strike="noStrike" baseline="0" dirty="0">
                <a:solidFill>
                  <a:srgbClr val="F0F0F0"/>
                </a:solidFill>
              </a:rPr>
              <a:t>(IDENTIFY NEEDS)</a:t>
            </a:r>
          </a:p>
          <a:p>
            <a:pPr algn="l"/>
            <a:endParaRPr lang="en-US" sz="1100" b="0" i="0" u="none" strike="noStrike" baseline="0" dirty="0">
              <a:solidFill>
                <a:srgbClr val="F0F0F0"/>
              </a:solidFill>
            </a:endParaRPr>
          </a:p>
          <a:p>
            <a:pPr algn="l"/>
            <a:r>
              <a:rPr lang="en-US" sz="1100" b="1" i="0" u="none" strike="noStrike" baseline="0" dirty="0">
                <a:solidFill>
                  <a:srgbClr val="F0F0F0"/>
                </a:solidFill>
              </a:rPr>
              <a:t>SAY: </a:t>
            </a:r>
            <a:r>
              <a:rPr lang="en-US" sz="1100" b="0" i="0" u="none" strike="noStrike" baseline="0" dirty="0">
                <a:solidFill>
                  <a:srgbClr val="F0F0F0"/>
                </a:solidFill>
              </a:rPr>
              <a:t>Something unique about Nutrilite™ and Nutrilite™ Organics products is traceability! Today more than ever before, consumers are looking for information about what they are consuming. Consumers have the right to know where their foods and ingredients come from – that’s called traceability. Nutrilite™ cares about giving customers products with ingredients from the purest, richest and cleanest sources. That’s why Nutrilite™ even grows many of its own ingredients on nearly 6,000 acres of certified organic farmland. Plus, there are hundreds of partner farms that meet the same high-quality traceability standards.</a:t>
            </a:r>
          </a:p>
          <a:p>
            <a:pPr algn="l"/>
            <a:endParaRPr lang="en-US" sz="1100" b="0" i="0" u="none" strike="noStrike" baseline="0" dirty="0">
              <a:solidFill>
                <a:srgbClr val="F0F0F0"/>
              </a:solidFill>
            </a:endParaRPr>
          </a:p>
          <a:p>
            <a:pPr algn="l"/>
            <a:r>
              <a:rPr lang="en-US" sz="1100" b="1" i="0" u="none" strike="noStrike" baseline="0" dirty="0">
                <a:solidFill>
                  <a:srgbClr val="F0F0F0"/>
                </a:solidFill>
              </a:rPr>
              <a:t>SAY:</a:t>
            </a:r>
            <a:r>
              <a:rPr lang="en-US" sz="1100" b="0" i="0" u="none" strike="noStrike" baseline="0" dirty="0">
                <a:solidFill>
                  <a:srgbClr val="F0F0F0"/>
                </a:solidFill>
              </a:rPr>
              <a:t> The Nutrilite™ brand traces each product through its journey to ensure that it’s pure, safe and effective. Nutrilite™ shares the details of its processes, from choosing the right botanical all the way to the finished product. This detail helps give your customers confidence in the products they consume. When you talk about Nutrilite™ products, make sure you mention it!</a:t>
            </a:r>
            <a:endParaRPr lang="en-US" sz="1100" b="1" i="0" u="none" strike="noStrike" baseline="0" dirty="0">
              <a:solidFill>
                <a:srgbClr val="F0F0F0"/>
              </a:solidFill>
            </a:endParaRPr>
          </a:p>
          <a:p>
            <a:pPr algn="l"/>
            <a:endParaRPr lang="en-US" sz="1100" b="1" i="0" u="none" strike="noStrike" baseline="0" dirty="0">
              <a:solidFill>
                <a:srgbClr val="F0F0F0"/>
              </a:solidFill>
            </a:endParaRPr>
          </a:p>
          <a:p>
            <a:pPr algn="l"/>
            <a:r>
              <a:rPr lang="en-US" b="1" dirty="0">
                <a:solidFill>
                  <a:srgbClr val="F0F0F0"/>
                </a:solidFill>
              </a:rPr>
              <a:t>SAY: </a:t>
            </a:r>
            <a:r>
              <a:rPr lang="en-US" b="0" dirty="0">
                <a:solidFill>
                  <a:srgbClr val="F0F0F0"/>
                </a:solidFill>
              </a:rPr>
              <a:t>Let me show you what I mean! Check out this quick video about Nutrilite™ Organics. You can find it on the Amway™ Resource Center and Amway™ website. Share it with customers who you know will love these products! </a:t>
            </a:r>
            <a:r>
              <a:rPr lang="en-US" b="1" dirty="0">
                <a:solidFill>
                  <a:srgbClr val="F0F0F0"/>
                </a:solidFill>
              </a:rPr>
              <a:t> </a:t>
            </a:r>
            <a:endParaRPr lang="en-US" sz="1100" b="1" i="0" u="none" strike="noStrike" baseline="0" dirty="0">
              <a:solidFill>
                <a:srgbClr val="F0F0F0"/>
              </a:solidFill>
            </a:endParaRPr>
          </a:p>
          <a:p>
            <a:endParaRPr lang="en-US" sz="1100" b="1" dirty="0">
              <a:solidFill>
                <a:srgbClr val="F0F0F0"/>
              </a:solidFill>
            </a:endParaRPr>
          </a:p>
          <a:p>
            <a:r>
              <a:rPr lang="en-US" sz="1100" b="1" dirty="0">
                <a:solidFill>
                  <a:srgbClr val="F0F0F0"/>
                </a:solidFill>
              </a:rPr>
              <a:t>CLICK</a:t>
            </a:r>
            <a:r>
              <a:rPr lang="en-US" sz="1100" dirty="0">
                <a:solidFill>
                  <a:srgbClr val="F0F0F0"/>
                </a:solidFill>
              </a:rPr>
              <a:t> to </a:t>
            </a:r>
            <a:r>
              <a:rPr lang="en-US" sz="1100" b="1" dirty="0">
                <a:solidFill>
                  <a:srgbClr val="F0F0F0"/>
                </a:solidFill>
              </a:rPr>
              <a:t>play</a:t>
            </a:r>
            <a:r>
              <a:rPr lang="en-US" sz="1100" dirty="0">
                <a:solidFill>
                  <a:srgbClr val="F0F0F0"/>
                </a:solidFill>
              </a:rPr>
              <a:t> Nutrilite™ Organics marketing video.</a:t>
            </a:r>
            <a:endParaRPr lang="en-US" sz="1100" dirty="0">
              <a:solidFill>
                <a:srgbClr val="F0F0F0"/>
              </a:solidFill>
              <a:effectLst/>
              <a:ea typeface="Malgun Gothic" panose="020B0503020000020004" pitchFamily="34" charset="-127"/>
              <a:cs typeface="Times New Roman" panose="02020603050405020304" pitchFamily="18" charset="0"/>
            </a:endParaRPr>
          </a:p>
          <a:p>
            <a:endParaRPr lang="en-US" dirty="0">
              <a:cs typeface="Calibri" panose="020F0502020204030204"/>
            </a:endParaRPr>
          </a:p>
        </p:txBody>
      </p:sp>
    </p:spTree>
    <p:extLst>
      <p:ext uri="{BB962C8B-B14F-4D97-AF65-F5344CB8AC3E}">
        <p14:creationId xmlns:p14="http://schemas.microsoft.com/office/powerpoint/2010/main" val="3211375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B2292CD-8209-AE4D-9E20-D8AF497D0D27}"/>
              </a:ext>
            </a:extLst>
          </p:cNvPr>
          <p:cNvPicPr>
            <a:picLocks noChangeAspect="1"/>
          </p:cNvPicPr>
          <p:nvPr/>
        </p:nvPicPr>
        <p:blipFill>
          <a:blip r:embed="rId3"/>
          <a:stretch>
            <a:fillRect/>
          </a:stretch>
        </p:blipFill>
        <p:spPr>
          <a:xfrm>
            <a:off x="266700" y="304800"/>
            <a:ext cx="62865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0" marR="0" lvl="1" indent="0" fontAlgn="ctr">
              <a:lnSpc>
                <a:spcPct val="107000"/>
              </a:lnSpc>
              <a:spcBef>
                <a:spcPts val="0"/>
              </a:spcBef>
              <a:buNone/>
              <a:tabLst>
                <a:tab pos="914400" algn="l"/>
              </a:tabLst>
            </a:pPr>
            <a:r>
              <a:rPr lang="en-US" sz="1200" b="1" dirty="0">
                <a:solidFill>
                  <a:srgbClr val="F0F0F0"/>
                </a:solidFill>
                <a:effectLst/>
                <a:ea typeface="Malgun Gothic" panose="020B0503020000020004" pitchFamily="34" charset="-127"/>
                <a:cs typeface="Times New Roman" panose="02020603050405020304" pitchFamily="18" charset="0"/>
              </a:rPr>
              <a:t>1 minute</a:t>
            </a:r>
          </a:p>
          <a:p>
            <a:pPr marL="0" marR="0" lvl="1" indent="0" algn="r" fontAlgn="ctr">
              <a:lnSpc>
                <a:spcPct val="107000"/>
              </a:lnSpc>
              <a:spcBef>
                <a:spcPts val="0"/>
              </a:spcBef>
              <a:spcAft>
                <a:spcPts val="1000"/>
              </a:spcAft>
              <a:buNone/>
              <a:tabLst>
                <a:tab pos="914400" algn="l"/>
              </a:tabLst>
            </a:pPr>
            <a:r>
              <a:rPr lang="en-US" sz="1200" dirty="0">
                <a:solidFill>
                  <a:srgbClr val="F0F0F0"/>
                </a:solidFill>
                <a:ea typeface="Malgun Gothic" panose="020B0503020000020004" pitchFamily="34" charset="-127"/>
                <a:cs typeface="Calibri" panose="020F0502020204030204" pitchFamily="34" charset="0"/>
              </a:rPr>
              <a:t>(INTRO TO NUTRILITE™ ORGANICS PRODUCTS)</a:t>
            </a:r>
          </a:p>
          <a:p>
            <a:r>
              <a:rPr lang="en-US" sz="1600" b="1" dirty="0">
                <a:solidFill>
                  <a:srgbClr val="F0F0F0"/>
                </a:solidFill>
              </a:rPr>
              <a:t>Video Script</a:t>
            </a:r>
          </a:p>
          <a:p>
            <a:endParaRPr lang="en-US" dirty="0">
              <a:solidFill>
                <a:srgbClr val="F0F0F0"/>
              </a:solidFill>
            </a:endParaRPr>
          </a:p>
          <a:p>
            <a:r>
              <a:rPr lang="en-US" i="1" dirty="0">
                <a:solidFill>
                  <a:srgbClr val="F0F0F0"/>
                </a:solidFill>
              </a:rPr>
              <a:t>What powers your best life? Pure, organic goodness.</a:t>
            </a:r>
          </a:p>
          <a:p>
            <a:endParaRPr lang="en-US" i="1" dirty="0">
              <a:solidFill>
                <a:srgbClr val="F0F0F0"/>
              </a:solidFill>
            </a:endParaRPr>
          </a:p>
          <a:p>
            <a:r>
              <a:rPr lang="en-US" i="1" dirty="0">
                <a:solidFill>
                  <a:srgbClr val="F0F0F0"/>
                </a:solidFill>
              </a:rPr>
              <a:t>No fillers, chemicals or compromise.</a:t>
            </a:r>
          </a:p>
          <a:p>
            <a:endParaRPr lang="en-US" i="1" dirty="0">
              <a:solidFill>
                <a:srgbClr val="F0F0F0"/>
              </a:solidFill>
            </a:endParaRPr>
          </a:p>
          <a:p>
            <a:r>
              <a:rPr lang="en-US" i="1" dirty="0">
                <a:solidFill>
                  <a:srgbClr val="F0F0F0"/>
                </a:solidFill>
              </a:rPr>
              <a:t>You’ve got standards, we do too!</a:t>
            </a:r>
          </a:p>
          <a:p>
            <a:endParaRPr lang="en-US" i="1" dirty="0">
              <a:solidFill>
                <a:srgbClr val="F0F0F0"/>
              </a:solidFill>
            </a:endParaRPr>
          </a:p>
          <a:p>
            <a:r>
              <a:rPr lang="en-US" i="1" dirty="0">
                <a:solidFill>
                  <a:srgbClr val="F0F0F0"/>
                </a:solidFill>
              </a:rPr>
              <a:t>Our Nutrilite™ Organics line has you covered with vitamins and supplements in powders, gummies and more.</a:t>
            </a:r>
          </a:p>
          <a:p>
            <a:endParaRPr lang="en-US" i="1" dirty="0">
              <a:solidFill>
                <a:srgbClr val="F0F0F0"/>
              </a:solidFill>
            </a:endParaRPr>
          </a:p>
          <a:p>
            <a:r>
              <a:rPr lang="en-US" i="1" dirty="0">
                <a:solidFill>
                  <a:srgbClr val="F0F0F0"/>
                </a:solidFill>
              </a:rPr>
              <a:t>Free from chemicals and pesticides, synthetic this and filler that, grown on farms we know by name. Nurtured by hands that care as much as you do.</a:t>
            </a:r>
          </a:p>
          <a:p>
            <a:endParaRPr lang="en-US" i="1" dirty="0">
              <a:solidFill>
                <a:srgbClr val="F0F0F0"/>
              </a:solidFill>
            </a:endParaRPr>
          </a:p>
          <a:p>
            <a:r>
              <a:rPr lang="en-US" i="1" dirty="0">
                <a:solidFill>
                  <a:srgbClr val="F0F0F0"/>
                </a:solidFill>
              </a:rPr>
              <a:t>It’s what we did before it was the thing to do.</a:t>
            </a:r>
          </a:p>
          <a:p>
            <a:endParaRPr lang="en-US" i="1" dirty="0">
              <a:solidFill>
                <a:srgbClr val="F0F0F0"/>
              </a:solidFill>
            </a:endParaRPr>
          </a:p>
          <a:p>
            <a:r>
              <a:rPr lang="en-US" i="1" dirty="0">
                <a:solidFill>
                  <a:srgbClr val="F0F0F0"/>
                </a:solidFill>
              </a:rPr>
              <a:t>In fact, Nutrilite™ is the first and only global vitamin brand with a USDA Organic product line to grow, harvest and process plants on our very own certified organic farms.*</a:t>
            </a:r>
          </a:p>
          <a:p>
            <a:endParaRPr lang="en-US" i="1" dirty="0">
              <a:solidFill>
                <a:srgbClr val="F0F0F0"/>
              </a:solidFill>
            </a:endParaRPr>
          </a:p>
          <a:p>
            <a:r>
              <a:rPr lang="en-US" i="1" dirty="0">
                <a:solidFill>
                  <a:srgbClr val="F0F0F0"/>
                </a:solidFill>
              </a:rPr>
              <a:t>Because organic may start on the farm, but it ends with you.</a:t>
            </a:r>
          </a:p>
          <a:p>
            <a:endParaRPr lang="en-US" sz="1200" dirty="0">
              <a:solidFill>
                <a:srgbClr val="F0F0F0"/>
              </a:solidFill>
            </a:endParaRPr>
          </a:p>
          <a:p>
            <a:endParaRPr lang="en-US" sz="1200" dirty="0">
              <a:solidFill>
                <a:srgbClr val="F0F0F0"/>
              </a:solidFill>
            </a:endParaRPr>
          </a:p>
          <a:p>
            <a:endParaRPr lang="en-US" sz="1200" dirty="0">
              <a:solidFill>
                <a:srgbClr val="F0F0F0"/>
              </a:solidFill>
            </a:endParaRPr>
          </a:p>
          <a:p>
            <a:endParaRPr lang="en-US" sz="1200" dirty="0">
              <a:solidFill>
                <a:srgbClr val="F0F0F0"/>
              </a:solidFill>
            </a:endParaRPr>
          </a:p>
          <a:p>
            <a:r>
              <a:rPr lang="en-US" sz="1200" dirty="0">
                <a:solidFill>
                  <a:srgbClr val="F0F0F0"/>
                </a:solidFill>
              </a:rPr>
              <a:t>Slide </a:t>
            </a:r>
            <a:r>
              <a:rPr lang="en-US" sz="1200" b="1" dirty="0">
                <a:solidFill>
                  <a:srgbClr val="F0F0F0"/>
                </a:solidFill>
              </a:rPr>
              <a:t>automatically advances</a:t>
            </a:r>
            <a:r>
              <a:rPr lang="en-US" sz="1200" dirty="0">
                <a:solidFill>
                  <a:srgbClr val="F0F0F0"/>
                </a:solidFill>
              </a:rPr>
              <a:t> upon video completion.</a:t>
            </a:r>
            <a:endParaRPr lang="en-US" dirty="0">
              <a:solidFill>
                <a:srgbClr val="F0F0F0"/>
              </a:solidFill>
            </a:endParaRPr>
          </a:p>
          <a:p>
            <a:endParaRPr lang="en-US" dirty="0">
              <a:solidFill>
                <a:srgbClr val="F0F0F0"/>
              </a:solidFill>
            </a:endParaRPr>
          </a:p>
          <a:p>
            <a:pPr>
              <a:spcBef>
                <a:spcPts val="0"/>
              </a:spcBef>
              <a:spcAft>
                <a:spcPts val="0"/>
              </a:spcAft>
            </a:pPr>
            <a:endParaRPr lang="en-US" sz="1100" dirty="0">
              <a:solidFill>
                <a:srgbClr val="F0F0F0"/>
              </a:solidFill>
              <a:effectLst/>
              <a:latin typeface="Calibri" panose="020F0502020204030204" pitchFamily="34" charset="0"/>
              <a:ea typeface="Calibri" panose="020F0502020204030204" pitchFamily="34" charset="0"/>
            </a:endParaRPr>
          </a:p>
          <a:p>
            <a:pPr marL="19050" marR="0" lvl="0" indent="0" algn="l" defTabSz="914377" rtl="0" eaLnBrk="1" fontAlgn="auto" latinLnBrk="0" hangingPunct="1">
              <a:lnSpc>
                <a:spcPct val="100000"/>
              </a:lnSpc>
              <a:spcBef>
                <a:spcPts val="0"/>
              </a:spcBef>
              <a:spcAft>
                <a:spcPts val="0"/>
              </a:spcAft>
              <a:buClrTx/>
              <a:buSzTx/>
              <a:buFontTx/>
              <a:buNone/>
              <a:tabLst/>
              <a:defRPr/>
            </a:pPr>
            <a:r>
              <a:rPr lang="en-US" sz="1100" dirty="0">
                <a:solidFill>
                  <a:srgbClr val="F0F0F0"/>
                </a:solidFill>
                <a:effectLst/>
                <a:latin typeface="Calibri" panose="020F0502020204030204" pitchFamily="34" charset="0"/>
                <a:ea typeface="Calibri" panose="020F0502020204030204" pitchFamily="34" charset="0"/>
              </a:rPr>
              <a:t>*</a:t>
            </a:r>
            <a:r>
              <a:rPr lang="en-US" sz="1100" dirty="0">
                <a:solidFill>
                  <a:srgbClr val="F0F0F0"/>
                </a:solidFill>
                <a:effectLst/>
                <a:latin typeface="Arial" panose="020B0604020202020204" pitchFamily="34" charset="0"/>
                <a:ea typeface="Times New Roman" panose="02020603050405020304" pitchFamily="18" charset="0"/>
                <a:cs typeface="Arial" panose="020B0604020202020204" pitchFamily="34" charset="0"/>
              </a:rPr>
              <a:t>Source: Euromonitor.com/</a:t>
            </a:r>
            <a:r>
              <a:rPr lang="en-US" sz="1100" dirty="0" err="1">
                <a:solidFill>
                  <a:srgbClr val="F0F0F0"/>
                </a:solidFill>
                <a:effectLst/>
                <a:latin typeface="Arial" panose="020B0604020202020204" pitchFamily="34" charset="0"/>
                <a:ea typeface="Times New Roman" panose="02020603050405020304" pitchFamily="18" charset="0"/>
                <a:cs typeface="Arial" panose="020B0604020202020204" pitchFamily="34" charset="0"/>
              </a:rPr>
              <a:t>amway</a:t>
            </a:r>
            <a:r>
              <a:rPr lang="en-US" sz="1100" dirty="0">
                <a:solidFill>
                  <a:srgbClr val="F0F0F0"/>
                </a:solidFill>
                <a:effectLst/>
                <a:latin typeface="Arial" panose="020B0604020202020204" pitchFamily="34" charset="0"/>
                <a:ea typeface="Times New Roman" panose="02020603050405020304" pitchFamily="18" charset="0"/>
                <a:cs typeface="Arial" panose="020B0604020202020204" pitchFamily="34" charset="0"/>
              </a:rPr>
              <a:t>-claims</a:t>
            </a:r>
            <a:endParaRPr lang="en-US" sz="1100" dirty="0">
              <a:solidFill>
                <a:srgbClr val="F0F0F0"/>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93555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46A5AD0-9438-7047-AE47-28952E61F9DB}"/>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107950" y="252413"/>
            <a:ext cx="2738438" cy="1539875"/>
          </a:xfrm>
        </p:spPr>
      </p:sp>
      <p:sp>
        <p:nvSpPr>
          <p:cNvPr id="3" name="Notes Placeholder 2"/>
          <p:cNvSpPr>
            <a:spLocks noGrp="1"/>
          </p:cNvSpPr>
          <p:nvPr>
            <p:ph type="body" idx="1"/>
          </p:nvPr>
        </p:nvSpPr>
        <p:spPr>
          <a:xfrm>
            <a:off x="301752" y="-91440000"/>
            <a:ext cx="5486400" cy="3600450"/>
          </a:xfrm>
        </p:spPr>
        <p:txBody>
          <a:bodyPr/>
          <a:lstStyle/>
          <a:p>
            <a:pPr marL="0" marR="0" lvl="1" indent="0" fontAlgn="ctr">
              <a:lnSpc>
                <a:spcPct val="107000"/>
              </a:lnSpc>
              <a:spcBef>
                <a:spcPts val="0"/>
              </a:spcBef>
              <a:buNone/>
              <a:tabLst>
                <a:tab pos="914400" algn="l"/>
              </a:tabLst>
            </a:pPr>
            <a:r>
              <a:rPr lang="en-US" sz="1100" b="1" dirty="0">
                <a:solidFill>
                  <a:srgbClr val="F0F0F0"/>
                </a:solidFill>
                <a:effectLst/>
                <a:ea typeface="Malgun Gothic" panose="020B0503020000020004" pitchFamily="34" charset="-127"/>
                <a:cs typeface="Times New Roman" panose="02020603050405020304" pitchFamily="18" charset="0"/>
              </a:rPr>
              <a:t>30 seconds</a:t>
            </a:r>
          </a:p>
          <a:p>
            <a:pPr marL="0" marR="0" lvl="1" indent="0" algn="r" fontAlgn="ctr">
              <a:lnSpc>
                <a:spcPct val="107000"/>
              </a:lnSpc>
              <a:spcBef>
                <a:spcPts val="0"/>
              </a:spcBef>
              <a:spcAft>
                <a:spcPts val="1000"/>
              </a:spcAft>
              <a:buNone/>
              <a:tabLst>
                <a:tab pos="914400" algn="l"/>
              </a:tabLst>
            </a:pPr>
            <a:r>
              <a:rPr lang="en-US" dirty="0">
                <a:solidFill>
                  <a:srgbClr val="F0F0F0"/>
                </a:solidFill>
                <a:ea typeface="Malgun Gothic" panose="020B0503020000020004" pitchFamily="34" charset="-127"/>
                <a:cs typeface="Calibri" panose="020F0502020204030204" pitchFamily="34" charset="0"/>
              </a:rPr>
              <a:t>(SIX-STEP SELLING FRAMEWORK)</a:t>
            </a:r>
          </a:p>
          <a:p>
            <a:pPr marL="0" lvl="1" indent="0" fontAlgn="ctr">
              <a:lnSpc>
                <a:spcPct val="107000"/>
              </a:lnSpc>
              <a:spcAft>
                <a:spcPts val="1000"/>
              </a:spcAft>
              <a:buNone/>
              <a:tabLst>
                <a:tab pos="914400" algn="l"/>
              </a:tabLst>
            </a:pPr>
            <a:endParaRPr lang="en-US" b="1" dirty="0">
              <a:solidFill>
                <a:srgbClr val="F0F0F0"/>
              </a:solidFill>
              <a:ea typeface="Malgun Gothic" panose="020B0503020000020004" pitchFamily="34" charset="-127"/>
              <a:cs typeface="Calibri" panose="020F0502020204030204" pitchFamily="34" charset="0"/>
            </a:endParaRPr>
          </a:p>
          <a:p>
            <a:pPr marL="0" lvl="1" indent="0" fontAlgn="ctr">
              <a:lnSpc>
                <a:spcPct val="107000"/>
              </a:lnSpc>
              <a:spcAft>
                <a:spcPts val="1000"/>
              </a:spcAft>
              <a:buNone/>
              <a:tabLst>
                <a:tab pos="914400" algn="l"/>
              </a:tabLst>
            </a:pPr>
            <a:r>
              <a:rPr lang="en-US" b="1" dirty="0">
                <a:solidFill>
                  <a:srgbClr val="F0F0F0"/>
                </a:solidFill>
                <a:ea typeface="Malgun Gothic" panose="020B0503020000020004" pitchFamily="34" charset="-127"/>
                <a:cs typeface="Calibri" panose="020F0502020204030204" pitchFamily="34" charset="0"/>
              </a:rPr>
              <a:t>SAY:</a:t>
            </a:r>
            <a:r>
              <a:rPr lang="en-US" dirty="0">
                <a:solidFill>
                  <a:srgbClr val="F0F0F0"/>
                </a:solidFill>
                <a:ea typeface="Malgun Gothic" panose="020B0503020000020004" pitchFamily="34" charset="-127"/>
                <a:cs typeface="Calibri" panose="020F0502020204030204" pitchFamily="34" charset="0"/>
              </a:rPr>
              <a:t> When it comes to selling products, there is a globally-proven Amway </a:t>
            </a:r>
            <a:r>
              <a:rPr lang="en-US" b="1" dirty="0">
                <a:solidFill>
                  <a:srgbClr val="F0F0F0"/>
                </a:solidFill>
                <a:ea typeface="Malgun Gothic" panose="020B0503020000020004" pitchFamily="34" charset="-127"/>
                <a:cs typeface="Calibri" panose="020F0502020204030204" pitchFamily="34" charset="0"/>
              </a:rPr>
              <a:t>six-step selling framework </a:t>
            </a:r>
            <a:r>
              <a:rPr lang="en-US" dirty="0">
                <a:solidFill>
                  <a:srgbClr val="F0F0F0"/>
                </a:solidFill>
                <a:ea typeface="Malgun Gothic" panose="020B0503020000020004" pitchFamily="34" charset="-127"/>
                <a:cs typeface="Calibri" panose="020F0502020204030204" pitchFamily="34" charset="0"/>
              </a:rPr>
              <a:t>you can follow to make a confident, engaging sale.</a:t>
            </a:r>
            <a:r>
              <a:rPr lang="en-US" b="1" dirty="0">
                <a:solidFill>
                  <a:srgbClr val="F0F0F0"/>
                </a:solidFill>
                <a:ea typeface="Malgun Gothic" panose="020B0503020000020004" pitchFamily="34" charset="-127"/>
                <a:cs typeface="Calibri" panose="020F0502020204030204" pitchFamily="34" charset="0"/>
              </a:rPr>
              <a:t> </a:t>
            </a:r>
            <a:r>
              <a:rPr lang="en-US" dirty="0">
                <a:solidFill>
                  <a:srgbClr val="F0F0F0"/>
                </a:solidFill>
                <a:ea typeface="Malgun Gothic" panose="020B0503020000020004" pitchFamily="34" charset="-127"/>
                <a:cs typeface="Calibri" panose="020F0502020204030204" pitchFamily="34" charset="0"/>
              </a:rPr>
              <a:t>Identify the need, build a personal connection, use features and benefits, create an experience, address price value and close the sale.</a:t>
            </a:r>
          </a:p>
          <a:p>
            <a:pPr marL="0" lvl="1" indent="0" fontAlgn="ctr">
              <a:lnSpc>
                <a:spcPct val="107000"/>
              </a:lnSpc>
              <a:spcAft>
                <a:spcPts val="1000"/>
              </a:spcAft>
              <a:buNone/>
              <a:tabLst>
                <a:tab pos="914400" algn="l"/>
              </a:tabLst>
            </a:pPr>
            <a:r>
              <a:rPr lang="en-US" b="1" dirty="0">
                <a:solidFill>
                  <a:srgbClr val="F0F0F0"/>
                </a:solidFill>
                <a:ea typeface="Malgun Gothic" panose="020B0503020000020004" pitchFamily="34" charset="-127"/>
                <a:cs typeface="Calibri" panose="020F0502020204030204" pitchFamily="34" charset="0"/>
              </a:rPr>
              <a:t>SAY:</a:t>
            </a:r>
            <a:r>
              <a:rPr lang="en-US" dirty="0">
                <a:solidFill>
                  <a:srgbClr val="F0F0F0"/>
                </a:solidFill>
                <a:ea typeface="Malgun Gothic" panose="020B0503020000020004" pitchFamily="34" charset="-127"/>
                <a:cs typeface="Calibri" panose="020F0502020204030204" pitchFamily="34" charset="0"/>
              </a:rPr>
              <a:t> Let’s walk through these steps for Nutrilite™ Organics.</a:t>
            </a:r>
          </a:p>
          <a:p>
            <a:pPr marL="0" lvl="1" indent="0" fontAlgn="ctr">
              <a:lnSpc>
                <a:spcPct val="107000"/>
              </a:lnSpc>
              <a:spcAft>
                <a:spcPts val="1000"/>
              </a:spcAft>
              <a:buNone/>
              <a:tabLst>
                <a:tab pos="914400" algn="l"/>
              </a:tabLst>
            </a:pPr>
            <a:endParaRPr lang="en-US" sz="1100" b="1" i="0" u="none" strike="noStrike" baseline="0" dirty="0">
              <a:solidFill>
                <a:srgbClr val="F0F0F0"/>
              </a:solidFill>
            </a:endParaRPr>
          </a:p>
          <a:p>
            <a:pPr marL="0" lvl="1" indent="0" fontAlgn="ctr">
              <a:lnSpc>
                <a:spcPct val="107000"/>
              </a:lnSpc>
              <a:spcAft>
                <a:spcPts val="1000"/>
              </a:spcAft>
              <a:buNone/>
              <a:tabLst>
                <a:tab pos="914400" algn="l"/>
              </a:tabLst>
            </a:pPr>
            <a:endParaRPr lang="en-US" sz="1100" b="1" i="0" u="none" strike="noStrike" baseline="0" dirty="0">
              <a:solidFill>
                <a:srgbClr val="F0F0F0"/>
              </a:solidFill>
            </a:endParaRPr>
          </a:p>
          <a:p>
            <a:pPr marL="0" lvl="1" indent="0" fontAlgn="ctr">
              <a:lnSpc>
                <a:spcPct val="107000"/>
              </a:lnSpc>
              <a:spcAft>
                <a:spcPts val="1000"/>
              </a:spcAft>
              <a:buNone/>
              <a:tabLst>
                <a:tab pos="914400" algn="l"/>
              </a:tabLst>
            </a:pPr>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pPr marL="0" lvl="1" indent="0" fontAlgn="ctr">
              <a:lnSpc>
                <a:spcPct val="107000"/>
              </a:lnSpc>
              <a:spcAft>
                <a:spcPts val="1000"/>
              </a:spcAft>
              <a:buNone/>
              <a:tabLst>
                <a:tab pos="914400" algn="l"/>
              </a:tabLst>
            </a:pPr>
            <a:endParaRPr lang="en-US" dirty="0">
              <a:solidFill>
                <a:srgbClr val="F0F0F0"/>
              </a:solidFill>
              <a:ea typeface="Malgun Gothic" panose="020B0503020000020004" pitchFamily="34" charset="-127"/>
              <a:cs typeface="Calibri" panose="020F0502020204030204" pitchFamily="34" charset="0"/>
            </a:endParaRPr>
          </a:p>
          <a:p>
            <a:pPr marL="0" lvl="1" indent="0" fontAlgn="ctr">
              <a:lnSpc>
                <a:spcPct val="107000"/>
              </a:lnSpc>
              <a:spcAft>
                <a:spcPts val="1000"/>
              </a:spcAft>
              <a:buNone/>
              <a:tabLst>
                <a:tab pos="914400" algn="l"/>
              </a:tabLst>
            </a:pPr>
            <a:endParaRPr lang="en-US" b="1" dirty="0">
              <a:ea typeface="Malgun Gothic" panose="020B0503020000020004" pitchFamily="34" charset="-127"/>
              <a:cs typeface="Calibri" panose="020F0502020204030204" pitchFamily="34" charset="0"/>
            </a:endParaRPr>
          </a:p>
          <a:p>
            <a:endParaRPr lang="en-US" dirty="0"/>
          </a:p>
        </p:txBody>
      </p:sp>
    </p:spTree>
    <p:extLst>
      <p:ext uri="{BB962C8B-B14F-4D97-AF65-F5344CB8AC3E}">
        <p14:creationId xmlns:p14="http://schemas.microsoft.com/office/powerpoint/2010/main" val="152122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7EF0CE-B60A-1447-8C38-20FADD959551}"/>
              </a:ext>
            </a:extLst>
          </p:cNvPr>
          <p:cNvPicPr>
            <a:picLocks noChangeAspect="1"/>
          </p:cNvPicPr>
          <p:nvPr/>
        </p:nvPicPr>
        <p:blipFill>
          <a:blip r:embed="rId3"/>
          <a:stretch>
            <a:fillRect/>
          </a:stretch>
        </p:blipFill>
        <p:spPr>
          <a:xfrm>
            <a:off x="31115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sz="1100" b="1" dirty="0">
                <a:solidFill>
                  <a:srgbClr val="F0F0F0"/>
                </a:solidFill>
              </a:rPr>
              <a:t>10 seconds</a:t>
            </a:r>
          </a:p>
          <a:p>
            <a:pPr algn="r"/>
            <a:r>
              <a:rPr lang="en-US" sz="1100" dirty="0">
                <a:solidFill>
                  <a:srgbClr val="F0F0F0"/>
                </a:solidFill>
              </a:rPr>
              <a:t>(IDENTIFY NEEDS)</a:t>
            </a:r>
          </a:p>
          <a:p>
            <a:endParaRPr lang="en-US" sz="1100" b="1" dirty="0">
              <a:solidFill>
                <a:srgbClr val="F0F0F0"/>
              </a:solidFill>
            </a:endParaRPr>
          </a:p>
          <a:p>
            <a:r>
              <a:rPr lang="en-US" sz="1100" b="1" dirty="0">
                <a:solidFill>
                  <a:srgbClr val="F0F0F0"/>
                </a:solidFill>
              </a:rPr>
              <a:t>SAY:</a:t>
            </a:r>
            <a:r>
              <a:rPr lang="en-US" sz="1100" dirty="0">
                <a:solidFill>
                  <a:srgbClr val="F0F0F0"/>
                </a:solidFill>
              </a:rPr>
              <a:t> The first step is identifying the needs of your customer that these products might meet. That means getting to know your customer!</a:t>
            </a: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sz="1100" dirty="0">
              <a:solidFill>
                <a:srgbClr val="F0F0F0"/>
              </a:solidFill>
            </a:endParaRPr>
          </a:p>
          <a:p>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endParaRPr lang="en-US" sz="1100" dirty="0">
              <a:solidFill>
                <a:srgbClr val="F0F0F0"/>
              </a:solidFill>
              <a:effectLst/>
              <a:ea typeface="Malgun Gothic" panose="020B0503020000020004" pitchFamily="34" charset="-127"/>
              <a:cs typeface="Times New Roman" panose="02020603050405020304" pitchFamily="18" charset="0"/>
            </a:endParaRPr>
          </a:p>
          <a:p>
            <a:endParaRPr lang="en-US" sz="1100" dirty="0">
              <a:solidFill>
                <a:srgbClr val="F0F0F0"/>
              </a:solidFill>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384302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4CE82BF1-E4B9-944A-B1DA-CAC9D586E86A}"/>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87313" y="209550"/>
            <a:ext cx="2765425" cy="155575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1 minute</a:t>
            </a:r>
          </a:p>
          <a:p>
            <a:pPr algn="r"/>
            <a:r>
              <a:rPr lang="en-US" sz="1100" dirty="0">
                <a:solidFill>
                  <a:srgbClr val="F0F0F0"/>
                </a:solidFill>
              </a:rPr>
              <a:t>(IDENTIFY NEEDS)</a:t>
            </a:r>
          </a:p>
          <a:p>
            <a:endParaRPr lang="en-US" dirty="0">
              <a:solidFill>
                <a:srgbClr val="F0F0F0"/>
              </a:solidFill>
            </a:endParaRPr>
          </a:p>
          <a:p>
            <a:r>
              <a:rPr lang="en-US" b="1" dirty="0">
                <a:solidFill>
                  <a:srgbClr val="F0F0F0"/>
                </a:solidFill>
              </a:rPr>
              <a:t>SAY:</a:t>
            </a:r>
            <a:r>
              <a:rPr lang="en-US" dirty="0">
                <a:solidFill>
                  <a:srgbClr val="F0F0F0"/>
                </a:solidFill>
              </a:rPr>
              <a:t> As an Amway business owner, you can give your customers something special. You can be a wellness resource who helps them understand why wellness and nutrition matter, where they are today in their wellness journey and how to fill any gaps. Amway has a long tradition of high-quality wellness products. And you’ve built a business they can trust, with relationships that matter.</a:t>
            </a:r>
          </a:p>
          <a:p>
            <a:endParaRPr lang="en-US" dirty="0">
              <a:solidFill>
                <a:srgbClr val="F0F0F0"/>
              </a:solidFill>
            </a:endParaRPr>
          </a:p>
          <a:p>
            <a:r>
              <a:rPr lang="en-US" b="1" dirty="0">
                <a:solidFill>
                  <a:srgbClr val="F0F0F0"/>
                </a:solidFill>
              </a:rPr>
              <a:t>SAY: </a:t>
            </a:r>
            <a:r>
              <a:rPr lang="en-US" dirty="0">
                <a:solidFill>
                  <a:srgbClr val="F0F0F0"/>
                </a:solidFill>
              </a:rPr>
              <a:t>Knowing a little about organic products – along with the benefits and the ingredients in Nutrilite™ Organics – can help you identify each customer’s needs, offer authentic and trustworthy solutions and make a sale! </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endParaRPr lang="en-US" sz="1100" dirty="0">
              <a:solidFill>
                <a:srgbClr val="F0F0F0"/>
              </a:solidFill>
              <a:effectLst/>
              <a:ea typeface="Malgun Gothic" panose="020B0503020000020004" pitchFamily="34" charset="-127"/>
              <a:cs typeface="Times New Roman" panose="02020603050405020304" pitchFamily="18" charset="0"/>
            </a:endParaRPr>
          </a:p>
          <a:p>
            <a:endParaRPr lang="en-US" dirty="0"/>
          </a:p>
        </p:txBody>
      </p:sp>
    </p:spTree>
    <p:extLst>
      <p:ext uri="{BB962C8B-B14F-4D97-AF65-F5344CB8AC3E}">
        <p14:creationId xmlns:p14="http://schemas.microsoft.com/office/powerpoint/2010/main" val="4139570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68CC029-DBD7-F446-A036-35B13CF145B6}"/>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87313" y="209550"/>
            <a:ext cx="2784475" cy="1566863"/>
          </a:xfrm>
        </p:spPr>
      </p:sp>
      <p:sp>
        <p:nvSpPr>
          <p:cNvPr id="3" name="Notes Placeholder 2"/>
          <p:cNvSpPr>
            <a:spLocks noGrp="1"/>
          </p:cNvSpPr>
          <p:nvPr>
            <p:ph type="body" idx="1"/>
          </p:nvPr>
        </p:nvSpPr>
        <p:spPr>
          <a:xfrm>
            <a:off x="301752" y="-91440000"/>
            <a:ext cx="5486400" cy="3600450"/>
          </a:xfrm>
        </p:spPr>
        <p:txBody>
          <a:bodyPr/>
          <a:lstStyle/>
          <a:p>
            <a:pPr marL="19050" marR="0" lvl="0" indent="0" algn="l" defTabSz="914377" rtl="0" eaLnBrk="1" fontAlgn="auto" latinLnBrk="0" hangingPunct="1">
              <a:lnSpc>
                <a:spcPct val="100000"/>
              </a:lnSpc>
              <a:spcBef>
                <a:spcPts val="0"/>
              </a:spcBef>
              <a:spcAft>
                <a:spcPts val="0"/>
              </a:spcAft>
              <a:buClrTx/>
              <a:buSzTx/>
              <a:buFontTx/>
              <a:buNone/>
              <a:tabLst/>
              <a:defRPr/>
            </a:pPr>
            <a:r>
              <a:rPr lang="en-US" b="1" dirty="0">
                <a:solidFill>
                  <a:srgbClr val="F0F0F0"/>
                </a:solidFill>
              </a:rPr>
              <a:t>30 seconds</a:t>
            </a:r>
          </a:p>
          <a:p>
            <a:pPr marL="19050" marR="0" lvl="0" indent="0" algn="r" defTabSz="914377" rtl="0" eaLnBrk="1" fontAlgn="auto" latinLnBrk="0" hangingPunct="1">
              <a:lnSpc>
                <a:spcPct val="100000"/>
              </a:lnSpc>
              <a:spcBef>
                <a:spcPts val="0"/>
              </a:spcBef>
              <a:spcAft>
                <a:spcPts val="0"/>
              </a:spcAft>
              <a:buClrTx/>
              <a:buSzTx/>
              <a:buFontTx/>
              <a:buNone/>
              <a:tabLst/>
              <a:defRPr/>
            </a:pPr>
            <a:r>
              <a:rPr lang="en-US" dirty="0">
                <a:solidFill>
                  <a:srgbClr val="F0F0F0"/>
                </a:solidFill>
              </a:rPr>
              <a:t>(IDENTIFY THE NEED)</a:t>
            </a:r>
          </a:p>
          <a:p>
            <a:pPr marL="19050" marR="0" lvl="0" indent="0" algn="l" defTabSz="914377" rtl="0" eaLnBrk="1" fontAlgn="auto" latinLnBrk="0" hangingPunct="1">
              <a:lnSpc>
                <a:spcPct val="100000"/>
              </a:lnSpc>
              <a:spcBef>
                <a:spcPts val="0"/>
              </a:spcBef>
              <a:spcAft>
                <a:spcPts val="0"/>
              </a:spcAft>
              <a:buClrTx/>
              <a:buSzTx/>
              <a:buFontTx/>
              <a:buNone/>
              <a:tabLst/>
              <a:defRPr/>
            </a:pPr>
            <a:endParaRPr lang="en-US" dirty="0">
              <a:solidFill>
                <a:srgbClr val="F0F0F0"/>
              </a:solidFill>
            </a:endParaRPr>
          </a:p>
          <a:p>
            <a:pPr marL="0" marR="0" lvl="0">
              <a:spcBef>
                <a:spcPts val="0"/>
              </a:spcBef>
              <a:spcAft>
                <a:spcPts val="0"/>
              </a:spcAft>
              <a:tabLst>
                <a:tab pos="971550" algn="l"/>
              </a:tabLst>
            </a:pPr>
            <a:r>
              <a:rPr lang="en-US" b="1" dirty="0">
                <a:solidFill>
                  <a:srgbClr val="F0F0F0"/>
                </a:solidFill>
              </a:rPr>
              <a:t>SAY: </a:t>
            </a:r>
            <a:r>
              <a:rPr lang="en-US" dirty="0">
                <a:solidFill>
                  <a:srgbClr val="F0F0F0"/>
                </a:solidFill>
                <a:effectLst/>
                <a:ea typeface="Times New Roman" panose="02020603050405020304" pitchFamily="18" charset="0"/>
              </a:rPr>
              <a:t>Choosing organic has several benefits. Farmers who grow organically do not use chemicals or pesticides. This means that your food contains no fillers or pesticides. </a:t>
            </a:r>
          </a:p>
          <a:p>
            <a:pPr marL="0" marR="0" lvl="0">
              <a:spcBef>
                <a:spcPts val="0"/>
              </a:spcBef>
              <a:spcAft>
                <a:spcPts val="0"/>
              </a:spcAft>
              <a:tabLst>
                <a:tab pos="971550" algn="l"/>
              </a:tabLst>
            </a:pPr>
            <a:endParaRPr lang="en-US" dirty="0">
              <a:solidFill>
                <a:srgbClr val="F0F0F0"/>
              </a:solidFill>
              <a:ea typeface="Times New Roman" panose="02020603050405020304" pitchFamily="18" charset="0"/>
            </a:endParaRPr>
          </a:p>
          <a:p>
            <a:pPr marL="0" marR="0" lvl="0">
              <a:spcBef>
                <a:spcPts val="0"/>
              </a:spcBef>
              <a:spcAft>
                <a:spcPts val="0"/>
              </a:spcAft>
              <a:tabLst>
                <a:tab pos="971550" algn="l"/>
              </a:tabLst>
            </a:pPr>
            <a:r>
              <a:rPr lang="en-US" b="1" dirty="0">
                <a:solidFill>
                  <a:srgbClr val="F0F0F0"/>
                </a:solidFill>
                <a:effectLst/>
                <a:ea typeface="Times New Roman" panose="02020603050405020304" pitchFamily="18" charset="0"/>
              </a:rPr>
              <a:t>SAY: </a:t>
            </a:r>
            <a:r>
              <a:rPr lang="en-US" dirty="0">
                <a:solidFill>
                  <a:srgbClr val="F0F0F0"/>
                </a:solidFill>
                <a:effectLst/>
                <a:ea typeface="Times New Roman" panose="02020603050405020304" pitchFamily="18" charset="0"/>
              </a:rPr>
              <a:t>Additionally, organic products support the environment. By growing plants without harmful chemicals, organic farms are good for the earth. They encourage biodiversity and rich nutrients, and they take advantage of earth’s natural ability to support plant life. </a:t>
            </a:r>
            <a:endParaRPr lang="en-US" dirty="0">
              <a:solidFill>
                <a:srgbClr val="F0F0F0"/>
              </a:solidFill>
              <a:ea typeface="Times New Roman" panose="02020603050405020304" pitchFamily="18" charset="0"/>
            </a:endParaRPr>
          </a:p>
          <a:p>
            <a:pPr marL="0" marR="0" lvl="0">
              <a:spcBef>
                <a:spcPts val="0"/>
              </a:spcBef>
              <a:spcAft>
                <a:spcPts val="0"/>
              </a:spcAft>
              <a:tabLst>
                <a:tab pos="971550" algn="l"/>
              </a:tabLst>
            </a:pPr>
            <a:endParaRPr lang="en-US" b="1" dirty="0">
              <a:solidFill>
                <a:srgbClr val="F0F0F0"/>
              </a:solidFill>
            </a:endParaRPr>
          </a:p>
          <a:p>
            <a:pPr marL="0" marR="0" lvl="0">
              <a:spcBef>
                <a:spcPts val="0"/>
              </a:spcBef>
              <a:spcAft>
                <a:spcPts val="0"/>
              </a:spcAft>
              <a:tabLst>
                <a:tab pos="971550" algn="l"/>
              </a:tabLst>
            </a:pPr>
            <a:endParaRPr lang="en-US" b="1" dirty="0">
              <a:solidFill>
                <a:srgbClr val="F0F0F0"/>
              </a:solidFill>
            </a:endParaRPr>
          </a:p>
          <a:p>
            <a:pPr marL="0" marR="0" lvl="0">
              <a:spcBef>
                <a:spcPts val="0"/>
              </a:spcBef>
              <a:spcAft>
                <a:spcPts val="0"/>
              </a:spcAft>
              <a:tabLst>
                <a:tab pos="971550" algn="l"/>
              </a:tabLst>
            </a:pPr>
            <a:endParaRPr lang="en-US" b="1" dirty="0">
              <a:solidFill>
                <a:srgbClr val="F0F0F0"/>
              </a:solidFill>
            </a:endParaRPr>
          </a:p>
          <a:p>
            <a:pPr marL="0" marR="0" lvl="0">
              <a:spcBef>
                <a:spcPts val="0"/>
              </a:spcBef>
              <a:spcAft>
                <a:spcPts val="0"/>
              </a:spcAft>
              <a:tabLst>
                <a:tab pos="971550" algn="l"/>
              </a:tabLst>
            </a:pPr>
            <a:endParaRPr lang="en-US" b="1" dirty="0">
              <a:solidFill>
                <a:srgbClr val="F0F0F0"/>
              </a:solidFill>
            </a:endParaRPr>
          </a:p>
          <a:p>
            <a:pPr marL="0">
              <a:tabLst>
                <a:tab pos="971550" algn="l"/>
              </a:tabLst>
            </a:pPr>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pPr marL="0" marR="0" lvl="0">
              <a:spcBef>
                <a:spcPts val="0"/>
              </a:spcBef>
              <a:spcAft>
                <a:spcPts val="0"/>
              </a:spcAft>
              <a:tabLst>
                <a:tab pos="971550" algn="l"/>
              </a:tabLst>
            </a:pPr>
            <a:endParaRPr lang="en-US" b="1" dirty="0"/>
          </a:p>
        </p:txBody>
      </p:sp>
    </p:spTree>
    <p:extLst>
      <p:ext uri="{BB962C8B-B14F-4D97-AF65-F5344CB8AC3E}">
        <p14:creationId xmlns:p14="http://schemas.microsoft.com/office/powerpoint/2010/main" val="300284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1360924F-F546-F642-B481-199BCFB63457}"/>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109538" y="209550"/>
            <a:ext cx="2727325" cy="1533525"/>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(IDENTIFY THE NEED)</a:t>
            </a:r>
          </a:p>
          <a:p>
            <a:endParaRPr lang="en-US" dirty="0">
              <a:solidFill>
                <a:srgbClr val="F0F0F0"/>
              </a:solidFill>
            </a:endParaRPr>
          </a:p>
          <a:p>
            <a:r>
              <a:rPr lang="en-US" b="1" dirty="0">
                <a:solidFill>
                  <a:srgbClr val="F0F0F0"/>
                </a:solidFill>
              </a:rPr>
              <a:t>SAY:</a:t>
            </a:r>
            <a:r>
              <a:rPr lang="en-US" dirty="0">
                <a:solidFill>
                  <a:srgbClr val="F0F0F0"/>
                </a:solidFill>
              </a:rPr>
              <a:t> Some Nutrilite™ Organics products are a good source of protein. Protein supports our bones, cartilage, teeth, skin and more. It also helps us feel full. </a:t>
            </a:r>
          </a:p>
          <a:p>
            <a:endParaRPr lang="en-US" dirty="0">
              <a:solidFill>
                <a:srgbClr val="F0F0F0"/>
              </a:solidFill>
            </a:endParaRPr>
          </a:p>
          <a:p>
            <a:r>
              <a:rPr lang="en-US" b="1" dirty="0">
                <a:solidFill>
                  <a:srgbClr val="F0F0F0"/>
                </a:solidFill>
              </a:rPr>
              <a:t>SAY: </a:t>
            </a:r>
            <a:r>
              <a:rPr lang="en-US" dirty="0">
                <a:solidFill>
                  <a:srgbClr val="F0F0F0"/>
                </a:solidFill>
              </a:rPr>
              <a:t>Our bodies need protein every day. Women need about 46 grams of protein, and men need about 56 grams.* If someone is having trouble getting their daily protein in, supplements could be the right choice. And you can offer a solution they can feel good about!</a:t>
            </a:r>
          </a:p>
          <a:p>
            <a:endParaRPr lang="en-US" dirty="0">
              <a:solidFill>
                <a:srgbClr val="F0F0F0"/>
              </a:solidFill>
            </a:endParaRPr>
          </a:p>
          <a:p>
            <a:endParaRPr lang="en-US" sz="1400" baseline="30000" dirty="0">
              <a:solidFill>
                <a:srgbClr val="F0F0F0"/>
              </a:solidFill>
              <a:latin typeface="Calibri" panose="020F0502020204030204" pitchFamily="34" charset="0"/>
            </a:endParaRPr>
          </a:p>
          <a:p>
            <a:endParaRPr lang="en-US" sz="1400" baseline="30000" dirty="0">
              <a:solidFill>
                <a:srgbClr val="F0F0F0"/>
              </a:solidFill>
              <a:latin typeface="Calibri" panose="020F0502020204030204" pitchFamily="34" charset="0"/>
            </a:endParaRPr>
          </a:p>
          <a:p>
            <a:endParaRPr lang="en-US" sz="1400" baseline="30000" dirty="0">
              <a:solidFill>
                <a:srgbClr val="F0F0F0"/>
              </a:solidFill>
              <a:latin typeface="Calibri" panose="020F0502020204030204" pitchFamily="34" charset="0"/>
            </a:endParaRPr>
          </a:p>
          <a:p>
            <a:r>
              <a:rPr lang="en-US" b="1" dirty="0">
                <a:solidFill>
                  <a:srgbClr val="F0F0F0"/>
                </a:solidFill>
              </a:rPr>
              <a:t>CLICK</a:t>
            </a:r>
            <a:r>
              <a:rPr lang="en-US" dirty="0">
                <a:solidFill>
                  <a:srgbClr val="F0F0F0"/>
                </a:solidFill>
              </a:rPr>
              <a:t> to </a:t>
            </a:r>
            <a:r>
              <a:rPr lang="en-US" b="1" dirty="0">
                <a:solidFill>
                  <a:srgbClr val="F0F0F0"/>
                </a:solidFill>
              </a:rPr>
              <a:t>advance</a:t>
            </a:r>
            <a:r>
              <a:rPr lang="en-US" dirty="0">
                <a:solidFill>
                  <a:srgbClr val="F0F0F0"/>
                </a:solidFill>
              </a:rPr>
              <a:t> to next slide.</a:t>
            </a: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sz="1000" dirty="0">
              <a:solidFill>
                <a:srgbClr val="F0F0F0"/>
              </a:solidFill>
            </a:endParaRPr>
          </a:p>
          <a:p>
            <a:r>
              <a:rPr lang="en-US" sz="1000" i="1" dirty="0">
                <a:solidFill>
                  <a:srgbClr val="F0F0F0"/>
                </a:solidFill>
              </a:rPr>
              <a:t>*</a:t>
            </a:r>
            <a:r>
              <a:rPr lang="en-US" sz="1000" i="1" dirty="0">
                <a:solidFill>
                  <a:srgbClr val="F0F0F0"/>
                </a:solidFill>
                <a:effectLst/>
                <a:ea typeface="Calibri" panose="020F0502020204030204" pitchFamily="34" charset="0"/>
              </a:rPr>
              <a:t>Institute of Medicine. 2005. Dietary Reference Intakes for Energy, Carbohydrate, Fiber, Fat, Fatty Acids, Cholesterol, Protein, and Amino Acids. Washington, DC: The National Academies Press. </a:t>
            </a:r>
            <a:r>
              <a:rPr lang="en-US" sz="1000" i="1" dirty="0">
                <a:solidFill>
                  <a:srgbClr val="F0F0F0"/>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https://doi.org/10.17226/10490</a:t>
            </a:r>
            <a:r>
              <a:rPr lang="en-US" sz="1000" i="1" dirty="0">
                <a:solidFill>
                  <a:srgbClr val="F0F0F0"/>
                </a:solidFill>
                <a:effectLst/>
                <a:ea typeface="Calibri" panose="020F0502020204030204" pitchFamily="34" charset="0"/>
              </a:rPr>
              <a:t>.</a:t>
            </a:r>
          </a:p>
          <a:p>
            <a:endParaRPr lang="en-US" dirty="0">
              <a:solidFill>
                <a:srgbClr val="F0F0F0"/>
              </a:solidFill>
            </a:endParaRPr>
          </a:p>
          <a:p>
            <a:endParaRPr lang="en-US" sz="1400" dirty="0"/>
          </a:p>
          <a:p>
            <a:endParaRPr lang="en-US" dirty="0"/>
          </a:p>
        </p:txBody>
      </p:sp>
    </p:spTree>
    <p:extLst>
      <p:ext uri="{BB962C8B-B14F-4D97-AF65-F5344CB8AC3E}">
        <p14:creationId xmlns:p14="http://schemas.microsoft.com/office/powerpoint/2010/main" val="93294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80B6B32-77F5-5849-9F7A-4DBB33F14841}"/>
              </a:ext>
            </a:extLst>
          </p:cNvPr>
          <p:cNvPicPr>
            <a:picLocks noChangeAspect="1"/>
          </p:cNvPicPr>
          <p:nvPr/>
        </p:nvPicPr>
        <p:blipFill>
          <a:blip r:embed="rId3"/>
          <a:stretch>
            <a:fillRect/>
          </a:stretch>
        </p:blipFill>
        <p:spPr>
          <a:xfrm>
            <a:off x="69850" y="209550"/>
            <a:ext cx="6718300" cy="8724900"/>
          </a:xfrm>
          <a:prstGeom prst="rect">
            <a:avLst/>
          </a:prstGeom>
        </p:spPr>
      </p:pic>
      <p:sp>
        <p:nvSpPr>
          <p:cNvPr id="2" name="Slide Image Placeholder 1"/>
          <p:cNvSpPr>
            <a:spLocks noGrp="1" noRot="1" noChangeAspect="1"/>
          </p:cNvSpPr>
          <p:nvPr>
            <p:ph type="sldImg"/>
          </p:nvPr>
        </p:nvSpPr>
        <p:spPr>
          <a:xfrm>
            <a:off x="114300" y="209550"/>
            <a:ext cx="2708275" cy="152400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1 minute</a:t>
            </a:r>
          </a:p>
          <a:p>
            <a:pPr algn="r"/>
            <a:r>
              <a:rPr lang="en-US" dirty="0">
                <a:solidFill>
                  <a:srgbClr val="F0F0F0"/>
                </a:solidFill>
              </a:rPr>
              <a:t>(IDENTIFY THE NEED)</a:t>
            </a:r>
          </a:p>
          <a:p>
            <a:endParaRPr lang="en-US" dirty="0">
              <a:solidFill>
                <a:srgbClr val="F0F0F0"/>
              </a:solidFill>
            </a:endParaRPr>
          </a:p>
          <a:p>
            <a:r>
              <a:rPr lang="en-US" b="1" dirty="0">
                <a:solidFill>
                  <a:srgbClr val="F0F0F0"/>
                </a:solidFill>
              </a:rPr>
              <a:t>ASK:</a:t>
            </a:r>
            <a:r>
              <a:rPr lang="en-US" dirty="0">
                <a:solidFill>
                  <a:srgbClr val="F0F0F0"/>
                </a:solidFill>
              </a:rPr>
              <a:t> Who here thinks they should probably be eating more fruits and veggies than they do? Be honest and raise your hand! </a:t>
            </a:r>
          </a:p>
          <a:p>
            <a:r>
              <a:rPr lang="en-US" b="1" dirty="0">
                <a:solidFill>
                  <a:srgbClr val="F0F0F0"/>
                </a:solidFill>
              </a:rPr>
              <a:t>DESIRED RESPONSE: </a:t>
            </a:r>
            <a:r>
              <a:rPr lang="en-US" dirty="0">
                <a:solidFill>
                  <a:srgbClr val="F0F0F0"/>
                </a:solidFill>
              </a:rPr>
              <a:t>Majority of audience raises their hands. </a:t>
            </a:r>
            <a:endParaRPr lang="en-US" b="1" dirty="0">
              <a:solidFill>
                <a:srgbClr val="F0F0F0"/>
              </a:solidFill>
            </a:endParaRPr>
          </a:p>
          <a:p>
            <a:endParaRPr lang="en-US" b="1" dirty="0">
              <a:solidFill>
                <a:srgbClr val="F0F0F0"/>
              </a:solidFill>
            </a:endParaRPr>
          </a:p>
          <a:p>
            <a:r>
              <a:rPr lang="en-US" b="1" dirty="0">
                <a:solidFill>
                  <a:srgbClr val="F0F0F0"/>
                </a:solidFill>
              </a:rPr>
              <a:t>SAY: </a:t>
            </a:r>
            <a:r>
              <a:rPr lang="en-US" dirty="0">
                <a:solidFill>
                  <a:srgbClr val="F0F0F0"/>
                </a:solidFill>
              </a:rPr>
              <a:t>See, you’re not alone! I know I should eat more, too.</a:t>
            </a:r>
            <a:endParaRPr lang="en-US" b="1" dirty="0">
              <a:solidFill>
                <a:srgbClr val="F0F0F0"/>
              </a:solidFill>
            </a:endParaRPr>
          </a:p>
          <a:p>
            <a:endParaRPr lang="en-US" b="1" dirty="0">
              <a:solidFill>
                <a:srgbClr val="F0F0F0"/>
              </a:solidFill>
            </a:endParaRPr>
          </a:p>
          <a:p>
            <a:r>
              <a:rPr lang="en-US" b="1" dirty="0">
                <a:solidFill>
                  <a:srgbClr val="F0F0F0"/>
                </a:solidFill>
              </a:rPr>
              <a:t>SAY:</a:t>
            </a:r>
            <a:r>
              <a:rPr lang="en-US" dirty="0">
                <a:solidFill>
                  <a:srgbClr val="F0F0F0"/>
                </a:solidFill>
              </a:rPr>
              <a:t> Other Nutrilite™ Organics products help with just that. It’s recommended adults consume 1.5 to 2 cups of fruit a day and 2 to 3 cups of vegetables.*</a:t>
            </a:r>
          </a:p>
          <a:p>
            <a:endParaRPr lang="en-US" b="1" dirty="0">
              <a:solidFill>
                <a:srgbClr val="F0F0F0"/>
              </a:solidFill>
            </a:endParaRPr>
          </a:p>
          <a:p>
            <a:r>
              <a:rPr lang="en-US" b="1" dirty="0">
                <a:solidFill>
                  <a:srgbClr val="F0F0F0"/>
                </a:solidFill>
              </a:rPr>
              <a:t>SAY:</a:t>
            </a:r>
            <a:r>
              <a:rPr lang="en-US" dirty="0">
                <a:solidFill>
                  <a:srgbClr val="F0F0F0"/>
                </a:solidFill>
              </a:rPr>
              <a:t> But only 12.3% of adults meet the fruit recommendation, and only 10% of adults meet the veggie one.**</a:t>
            </a:r>
          </a:p>
          <a:p>
            <a:endParaRPr lang="en-US" b="1" dirty="0">
              <a:solidFill>
                <a:srgbClr val="F0F0F0"/>
              </a:solidFill>
            </a:endParaRPr>
          </a:p>
          <a:p>
            <a:r>
              <a:rPr lang="en-US" b="1" dirty="0">
                <a:solidFill>
                  <a:srgbClr val="F0F0F0"/>
                </a:solidFill>
              </a:rPr>
              <a:t>SAY:</a:t>
            </a:r>
            <a:r>
              <a:rPr lang="en-US" dirty="0">
                <a:solidFill>
                  <a:srgbClr val="F0F0F0"/>
                </a:solidFill>
              </a:rPr>
              <a:t> Those numbers are perfect examples of customer needs.</a:t>
            </a: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pPr marL="0" marR="0">
              <a:spcBef>
                <a:spcPts val="0"/>
              </a:spcBef>
              <a:spcAft>
                <a:spcPts val="0"/>
              </a:spcAft>
            </a:pPr>
            <a:r>
              <a:rPr lang="en-US" sz="1000" i="1" dirty="0">
                <a:solidFill>
                  <a:srgbClr val="F0F0F0"/>
                </a:solidFill>
              </a:rPr>
              <a:t>*</a:t>
            </a:r>
            <a:r>
              <a:rPr lang="en-US" sz="1000" i="1" dirty="0">
                <a:solidFill>
                  <a:srgbClr val="F0F0F0"/>
                </a:solidFill>
                <a:effectLst/>
                <a:ea typeface="Calibri" panose="020F0502020204030204" pitchFamily="34" charset="0"/>
              </a:rPr>
              <a:t>U.S. Department of Agriculture and U.S. Department of Health and Human Services. Dietary Guidelines for Americans, 2020-2025. 9th Edition. December 2020. Available at DietaryGuidelines.gov.</a:t>
            </a:r>
          </a:p>
          <a:p>
            <a:endParaRPr lang="en-US" sz="1000" i="1" dirty="0">
              <a:solidFill>
                <a:srgbClr val="F0F0F0"/>
              </a:solidFill>
              <a:effectLst/>
              <a:ea typeface="Calibri" panose="020F0502020204030204" pitchFamily="34" charset="0"/>
            </a:endParaRPr>
          </a:p>
          <a:p>
            <a:r>
              <a:rPr lang="en-US" sz="1000" i="1" dirty="0">
                <a:solidFill>
                  <a:srgbClr val="F0F0F0"/>
                </a:solidFill>
                <a:ea typeface="Calibri" panose="020F0502020204030204" pitchFamily="34" charset="0"/>
              </a:rPr>
              <a:t>**</a:t>
            </a:r>
            <a:r>
              <a:rPr lang="en-US" sz="1000" i="1" dirty="0">
                <a:solidFill>
                  <a:srgbClr val="F0F0F0"/>
                </a:solidFill>
                <a:effectLst/>
                <a:ea typeface="Calibri" panose="020F0502020204030204" pitchFamily="34" charset="0"/>
              </a:rPr>
              <a:t>Lee SH, Moore LV, Park S, Harris DM, Blanck HM. Adults Meeting Fruit and Vegetable Intake Recommendations — United States, 2019. MMWR Morb Mortal Wkly Rep 2022;71:1–9. DOI: </a:t>
            </a:r>
            <a:r>
              <a:rPr lang="en-US" sz="1000" i="1" u="sng" dirty="0">
                <a:solidFill>
                  <a:srgbClr val="F0F0F0"/>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http://dx.doi.org/10.15585/mmwr.mm7101a1external icon</a:t>
            </a:r>
            <a:endParaRPr lang="en-US" sz="1000" i="1" dirty="0">
              <a:solidFill>
                <a:srgbClr val="F0F0F0"/>
              </a:solidFill>
            </a:endParaRPr>
          </a:p>
          <a:p>
            <a:endParaRPr lang="en-US" sz="1100" dirty="0">
              <a:solidFill>
                <a:srgbClr val="0000FF"/>
              </a:solidFill>
            </a:endParaRPr>
          </a:p>
          <a:p>
            <a:endParaRPr lang="en-US" dirty="0"/>
          </a:p>
        </p:txBody>
      </p:sp>
    </p:spTree>
    <p:extLst>
      <p:ext uri="{BB962C8B-B14F-4D97-AF65-F5344CB8AC3E}">
        <p14:creationId xmlns:p14="http://schemas.microsoft.com/office/powerpoint/2010/main" val="4060700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EB0C970-738C-8B4A-9051-62F2B9DC51F8}"/>
              </a:ext>
            </a:extLst>
          </p:cNvPr>
          <p:cNvPicPr>
            <a:picLocks noChangeAspect="1"/>
          </p:cNvPicPr>
          <p:nvPr/>
        </p:nvPicPr>
        <p:blipFill>
          <a:blip r:embed="rId3"/>
          <a:stretch>
            <a:fillRect/>
          </a:stretch>
        </p:blipFill>
        <p:spPr>
          <a:xfrm>
            <a:off x="304800" y="308367"/>
            <a:ext cx="62611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sz="1000" b="1" dirty="0">
                <a:solidFill>
                  <a:srgbClr val="F0F0F0"/>
                </a:solidFill>
              </a:rPr>
              <a:t>6 minutes</a:t>
            </a:r>
          </a:p>
          <a:p>
            <a:pPr algn="r"/>
            <a:r>
              <a:rPr lang="en-US" sz="1000" dirty="0">
                <a:solidFill>
                  <a:srgbClr val="F0F0F0"/>
                </a:solidFill>
              </a:rPr>
              <a:t>(IDENTIFY THE NEED)</a:t>
            </a:r>
          </a:p>
          <a:p>
            <a:endParaRPr lang="en-US" sz="1000" dirty="0">
              <a:solidFill>
                <a:srgbClr val="F0F0F0"/>
              </a:solidFill>
            </a:endParaRPr>
          </a:p>
          <a:p>
            <a:r>
              <a:rPr lang="en-US" sz="1000" b="1" dirty="0">
                <a:solidFill>
                  <a:srgbClr val="F0F0F0"/>
                </a:solidFill>
              </a:rPr>
              <a:t>SAY: </a:t>
            </a:r>
            <a:r>
              <a:rPr lang="en-US" sz="1000" dirty="0">
                <a:solidFill>
                  <a:srgbClr val="F0F0F0"/>
                </a:solidFill>
              </a:rPr>
              <a:t>So, how does this turn into a conversation with a customer, and then a </a:t>
            </a:r>
            <a:r>
              <a:rPr lang="en-US" sz="1000" i="1" dirty="0">
                <a:solidFill>
                  <a:srgbClr val="F0F0F0"/>
                </a:solidFill>
              </a:rPr>
              <a:t>selling</a:t>
            </a:r>
            <a:r>
              <a:rPr lang="en-US" sz="1000" dirty="0">
                <a:solidFill>
                  <a:srgbClr val="F0F0F0"/>
                </a:solidFill>
              </a:rPr>
              <a:t> conversation? Let’s see.</a:t>
            </a:r>
          </a:p>
          <a:p>
            <a:endParaRPr lang="en-US" sz="1000" dirty="0">
              <a:solidFill>
                <a:srgbClr val="F0F0F0"/>
              </a:solidFill>
            </a:endParaRPr>
          </a:p>
          <a:p>
            <a:r>
              <a:rPr lang="en-US" sz="1000" b="1" dirty="0">
                <a:solidFill>
                  <a:srgbClr val="F0F0F0"/>
                </a:solidFill>
              </a:rPr>
              <a:t>SAY:</a:t>
            </a:r>
            <a:r>
              <a:rPr lang="en-US" sz="1000" b="0" dirty="0">
                <a:solidFill>
                  <a:srgbClr val="F0F0F0"/>
                </a:solidFill>
              </a:rPr>
              <a:t> Starting a selling conversation and keeping it going is about asking open-ended questions. That means questions that don’t just have a simple yes or no answer. For example, if you asked someone, “Do you care getting the right nutrition each day?” they might just say “no” – and then where do you go from there? It’s hard, right? Even if they said “yes,” you’re still not learning too much about them. You don’t know </a:t>
            </a:r>
            <a:r>
              <a:rPr lang="en-US" sz="1000" b="0" i="1" dirty="0">
                <a:solidFill>
                  <a:srgbClr val="F0F0F0"/>
                </a:solidFill>
              </a:rPr>
              <a:t>how</a:t>
            </a:r>
            <a:r>
              <a:rPr lang="en-US" sz="1000" b="0" i="0" dirty="0">
                <a:solidFill>
                  <a:srgbClr val="F0F0F0"/>
                </a:solidFill>
              </a:rPr>
              <a:t> they’re getting their nutrition, or </a:t>
            </a:r>
            <a:r>
              <a:rPr lang="en-US" sz="1000" b="0" i="1" dirty="0">
                <a:solidFill>
                  <a:srgbClr val="F0F0F0"/>
                </a:solidFill>
              </a:rPr>
              <a:t>why</a:t>
            </a:r>
            <a:r>
              <a:rPr lang="en-US" sz="1000" b="0" i="0" dirty="0">
                <a:solidFill>
                  <a:srgbClr val="F0F0F0"/>
                </a:solidFill>
              </a:rPr>
              <a:t> they care about it. That’s important information when you’re selling!</a:t>
            </a:r>
          </a:p>
          <a:p>
            <a:endParaRPr lang="en-US" sz="1000" b="0" i="0" dirty="0">
              <a:solidFill>
                <a:srgbClr val="F0F0F0"/>
              </a:solidFill>
            </a:endParaRPr>
          </a:p>
          <a:p>
            <a:r>
              <a:rPr lang="en-US" sz="1000" b="1" dirty="0">
                <a:solidFill>
                  <a:srgbClr val="F0F0F0"/>
                </a:solidFill>
              </a:rPr>
              <a:t>SAY: </a:t>
            </a:r>
            <a:r>
              <a:rPr lang="en-US" sz="1000" b="0" dirty="0">
                <a:solidFill>
                  <a:srgbClr val="F0F0F0"/>
                </a:solidFill>
              </a:rPr>
              <a:t>Instead, try phrasing the question to be open ended. Can I have a volunteer to try it with me? Don’t worry – I’ll ask the questions! </a:t>
            </a:r>
            <a:endParaRPr lang="en-US" sz="1000" b="1" dirty="0">
              <a:solidFill>
                <a:srgbClr val="F0F0F0"/>
              </a:solidFill>
            </a:endParaRPr>
          </a:p>
          <a:p>
            <a:r>
              <a:rPr lang="en-US" sz="1000" b="1" dirty="0">
                <a:solidFill>
                  <a:srgbClr val="F0F0F0"/>
                </a:solidFill>
              </a:rPr>
              <a:t>TRAINER NOTE: </a:t>
            </a:r>
            <a:r>
              <a:rPr lang="en-US" sz="1000" dirty="0">
                <a:solidFill>
                  <a:srgbClr val="F0F0F0"/>
                </a:solidFill>
              </a:rPr>
              <a:t>Ask for a volunteer to join you. You will play the IBO and they will play a potential customer.</a:t>
            </a:r>
            <a:endParaRPr lang="en-US" sz="1000" b="1" dirty="0">
              <a:solidFill>
                <a:srgbClr val="F0F0F0"/>
              </a:solidFill>
            </a:endParaRPr>
          </a:p>
          <a:p>
            <a:endParaRPr lang="en-US" sz="1000" b="1" dirty="0">
              <a:solidFill>
                <a:srgbClr val="F0F0F0"/>
              </a:solidFill>
            </a:endParaRPr>
          </a:p>
          <a:p>
            <a:r>
              <a:rPr lang="en-US" sz="1000" b="1" dirty="0">
                <a:solidFill>
                  <a:srgbClr val="F0F0F0"/>
                </a:solidFill>
              </a:rPr>
              <a:t>SAY:</a:t>
            </a:r>
            <a:r>
              <a:rPr lang="en-US" sz="1000" dirty="0">
                <a:solidFill>
                  <a:srgbClr val="F0F0F0"/>
                </a:solidFill>
              </a:rPr>
              <a:t> Let’s say we’re two friends out somewhere having lunch together. If you’re like me, you probably order the burger and fries more often then you order a salad. It’s a good chance to start a conversation and mention that you find it hard to always get the nutrition you need. Then ask open ended questions.</a:t>
            </a:r>
          </a:p>
          <a:p>
            <a:endParaRPr lang="en-US" sz="1000" dirty="0">
              <a:solidFill>
                <a:srgbClr val="F0F0F0"/>
              </a:solidFill>
            </a:endParaRPr>
          </a:p>
          <a:p>
            <a:r>
              <a:rPr lang="en-US" sz="1000" b="1" dirty="0">
                <a:solidFill>
                  <a:srgbClr val="F0F0F0"/>
                </a:solidFill>
              </a:rPr>
              <a:t>SAY:</a:t>
            </a:r>
            <a:r>
              <a:rPr lang="en-US" sz="1000" dirty="0">
                <a:solidFill>
                  <a:srgbClr val="F0F0F0"/>
                </a:solidFill>
              </a:rPr>
              <a:t> Instead of asking “DO you get the right nutrition each day?”, ask them “HOW do you get the right nutrition each day!” That takes more than a yes or no, right? They might tell you they try to eat fruits and vegetables at every meal, or they pick healthy snacks… or they may say they don’t know if they get the right nutrition!</a:t>
            </a:r>
            <a:br>
              <a:rPr lang="en-US" sz="1000" dirty="0">
                <a:solidFill>
                  <a:srgbClr val="F0F0F0"/>
                </a:solidFill>
              </a:rPr>
            </a:br>
            <a:endParaRPr lang="en-US" sz="1000" dirty="0">
              <a:solidFill>
                <a:srgbClr val="F0F0F0"/>
              </a:solidFill>
            </a:endParaRPr>
          </a:p>
          <a:p>
            <a:r>
              <a:rPr lang="en-US" sz="1000" b="1" dirty="0">
                <a:solidFill>
                  <a:srgbClr val="F0F0F0"/>
                </a:solidFill>
              </a:rPr>
              <a:t>ASK: </a:t>
            </a:r>
            <a:r>
              <a:rPr lang="en-US" sz="1000" b="0" dirty="0">
                <a:solidFill>
                  <a:srgbClr val="F0F0F0"/>
                </a:solidFill>
              </a:rPr>
              <a:t>So I’ll ask you as my friend, how do you get the right nutrition each day?</a:t>
            </a:r>
            <a:br>
              <a:rPr lang="en-US" sz="1000" dirty="0">
                <a:solidFill>
                  <a:srgbClr val="F0F0F0"/>
                </a:solidFill>
              </a:rPr>
            </a:br>
            <a:r>
              <a:rPr lang="en-US" sz="1000" b="1" dirty="0">
                <a:solidFill>
                  <a:srgbClr val="F0F0F0"/>
                </a:solidFill>
              </a:rPr>
              <a:t>TRAINER NOTE: </a:t>
            </a:r>
            <a:r>
              <a:rPr lang="en-US" sz="1000" b="0" dirty="0">
                <a:solidFill>
                  <a:srgbClr val="F0F0F0"/>
                </a:solidFill>
              </a:rPr>
              <a:t>Listen to</a:t>
            </a:r>
            <a:r>
              <a:rPr lang="en-US" sz="1000" b="1" dirty="0">
                <a:solidFill>
                  <a:srgbClr val="F0F0F0"/>
                </a:solidFill>
              </a:rPr>
              <a:t> </a:t>
            </a:r>
            <a:r>
              <a:rPr lang="en-US" sz="1000" b="0" dirty="0">
                <a:solidFill>
                  <a:srgbClr val="F0F0F0"/>
                </a:solidFill>
              </a:rPr>
              <a:t>your volunteer’s response. </a:t>
            </a:r>
            <a:r>
              <a:rPr lang="en-US" sz="1000" dirty="0">
                <a:solidFill>
                  <a:srgbClr val="F0F0F0"/>
                </a:solidFill>
              </a:rPr>
              <a:t>Ideal response: It’s difficult to get the right nutrition in the right amounts, I don’t know how to make sure I do, etc.</a:t>
            </a:r>
          </a:p>
          <a:p>
            <a:endParaRPr lang="en-US" sz="1000" dirty="0">
              <a:solidFill>
                <a:srgbClr val="F0F0F0"/>
              </a:solidFill>
            </a:endParaRPr>
          </a:p>
          <a:p>
            <a:r>
              <a:rPr lang="en-US" sz="1000" b="1" dirty="0">
                <a:solidFill>
                  <a:srgbClr val="F0F0F0"/>
                </a:solidFill>
              </a:rPr>
              <a:t>SAY: </a:t>
            </a:r>
            <a:r>
              <a:rPr lang="en-US" sz="1000" dirty="0">
                <a:solidFill>
                  <a:srgbClr val="F0F0F0"/>
                </a:solidFill>
              </a:rPr>
              <a:t>That’s a great response for a selling conversation! Now you can get a little more detail! </a:t>
            </a:r>
          </a:p>
          <a:p>
            <a:pPr marL="19050" marR="0" lvl="0" indent="0" algn="l" defTabSz="914377" rtl="0" eaLnBrk="1" fontAlgn="auto" latinLnBrk="0" hangingPunct="1">
              <a:lnSpc>
                <a:spcPct val="100000"/>
              </a:lnSpc>
              <a:spcBef>
                <a:spcPts val="0"/>
              </a:spcBef>
              <a:spcAft>
                <a:spcPts val="0"/>
              </a:spcAft>
              <a:buClrTx/>
              <a:buSzTx/>
              <a:buFontTx/>
              <a:buNone/>
              <a:tabLst/>
              <a:defRPr/>
            </a:pPr>
            <a:r>
              <a:rPr lang="en-US" sz="1000" b="1" dirty="0">
                <a:solidFill>
                  <a:srgbClr val="F0F0F0"/>
                </a:solidFill>
              </a:rPr>
              <a:t>TRAINER NOTE: </a:t>
            </a:r>
            <a:r>
              <a:rPr lang="en-US" sz="1000" b="0" dirty="0">
                <a:solidFill>
                  <a:srgbClr val="F0F0F0"/>
                </a:solidFill>
              </a:rPr>
              <a:t>Keep the conversation going by asking a second open ended question based on your volunteer’s response. If they said they aren’t sure about their daily nutrition, ask what’s hardest for them to get in – fruits, vegetables, protein or something else? If they said they try to eat well-balanced meals or take a multivitamin etc., ask them if they’re ever too busy to eat healthy. Keep the conversation going until your volunteer mentions a need that a Nutrilite™ product could help meet.</a:t>
            </a:r>
          </a:p>
          <a:p>
            <a:pPr marL="19050" marR="0" lvl="0" indent="0" algn="l" defTabSz="914377" rtl="0" eaLnBrk="1" fontAlgn="auto" latinLnBrk="0" hangingPunct="1">
              <a:lnSpc>
                <a:spcPct val="100000"/>
              </a:lnSpc>
              <a:spcBef>
                <a:spcPts val="0"/>
              </a:spcBef>
              <a:spcAft>
                <a:spcPts val="0"/>
              </a:spcAft>
              <a:buClrTx/>
              <a:buSzTx/>
              <a:buFontTx/>
              <a:buNone/>
              <a:tabLst/>
              <a:defRPr/>
            </a:pPr>
            <a:endParaRPr lang="en-US" sz="1000" b="0" dirty="0">
              <a:solidFill>
                <a:srgbClr val="F0F0F0"/>
              </a:solidFill>
            </a:endParaRPr>
          </a:p>
          <a:p>
            <a:pPr marL="19050" marR="0" lvl="0" indent="0" algn="l" defTabSz="914377" rtl="0" eaLnBrk="1" fontAlgn="auto" latinLnBrk="0" hangingPunct="1">
              <a:lnSpc>
                <a:spcPct val="100000"/>
              </a:lnSpc>
              <a:spcBef>
                <a:spcPts val="0"/>
              </a:spcBef>
              <a:spcAft>
                <a:spcPts val="0"/>
              </a:spcAft>
              <a:buClrTx/>
              <a:buSzTx/>
              <a:buFontTx/>
              <a:buNone/>
              <a:tabLst/>
              <a:defRPr/>
            </a:pPr>
            <a:r>
              <a:rPr lang="en-US" sz="1000" b="1" dirty="0">
                <a:solidFill>
                  <a:srgbClr val="F0F0F0"/>
                </a:solidFill>
              </a:rPr>
              <a:t>TRAINER NOTE:</a:t>
            </a:r>
            <a:r>
              <a:rPr lang="en-US" sz="1000" b="0" dirty="0">
                <a:solidFill>
                  <a:srgbClr val="F0F0F0"/>
                </a:solidFill>
              </a:rPr>
              <a:t> If you feel more comfortable, choose an audience member ahead of the presentation and rehearse the conversation you will have.  </a:t>
            </a:r>
            <a:endParaRPr lang="en-US" sz="1000" dirty="0">
              <a:solidFill>
                <a:srgbClr val="F0F0F0"/>
              </a:solidFill>
            </a:endParaRPr>
          </a:p>
          <a:p>
            <a:endParaRPr lang="en-US" sz="1000" i="1" dirty="0">
              <a:solidFill>
                <a:srgbClr val="F0F0F0"/>
              </a:solidFill>
            </a:endParaRPr>
          </a:p>
          <a:p>
            <a:r>
              <a:rPr lang="en-US" sz="1000" b="1" i="0" dirty="0">
                <a:solidFill>
                  <a:srgbClr val="F0F0F0"/>
                </a:solidFill>
              </a:rPr>
              <a:t>SAY: </a:t>
            </a:r>
            <a:r>
              <a:rPr lang="en-US" sz="1000" b="0" i="0" dirty="0">
                <a:solidFill>
                  <a:srgbClr val="F0F0F0"/>
                </a:solidFill>
              </a:rPr>
              <a:t>Those responses will help you understand what needs your customer has.</a:t>
            </a:r>
            <a:endParaRPr lang="en-US" sz="1000" i="0" dirty="0">
              <a:solidFill>
                <a:srgbClr val="F0F0F0"/>
              </a:solidFill>
            </a:endParaRPr>
          </a:p>
          <a:p>
            <a:endParaRPr lang="en-US" sz="1000" i="1" dirty="0">
              <a:solidFill>
                <a:srgbClr val="F0F0F0"/>
              </a:solidFill>
            </a:endParaRPr>
          </a:p>
          <a:p>
            <a:r>
              <a:rPr lang="en-US" sz="1000" b="1" i="0" u="none" strike="noStrike" baseline="0" dirty="0">
                <a:solidFill>
                  <a:srgbClr val="F0F0F0"/>
                </a:solidFill>
              </a:rPr>
              <a:t>CLICK </a:t>
            </a:r>
            <a:r>
              <a:rPr lang="en-US" sz="1000" b="0" i="0" u="none" strike="noStrike" baseline="0" dirty="0">
                <a:solidFill>
                  <a:srgbClr val="F0F0F0"/>
                </a:solidFill>
              </a:rPr>
              <a:t>to </a:t>
            </a:r>
            <a:r>
              <a:rPr lang="en-US" sz="1000" b="1" i="0" u="none" strike="noStrike" baseline="0" dirty="0">
                <a:solidFill>
                  <a:srgbClr val="F0F0F0"/>
                </a:solidFill>
              </a:rPr>
              <a:t>advance </a:t>
            </a:r>
            <a:r>
              <a:rPr lang="en-US" sz="1000" b="0" i="0" u="none" strike="noStrike" baseline="0" dirty="0">
                <a:solidFill>
                  <a:srgbClr val="F0F0F0"/>
                </a:solidFill>
              </a:rPr>
              <a:t>to next slide.</a:t>
            </a:r>
            <a:endParaRPr lang="en-US" sz="1000" dirty="0">
              <a:solidFill>
                <a:srgbClr val="F0F0F0"/>
              </a:solidFill>
            </a:endParaRPr>
          </a:p>
          <a:p>
            <a:endParaRPr lang="en-US" sz="1000" dirty="0">
              <a:solidFill>
                <a:srgbClr val="F0F0F0"/>
              </a:solidFill>
              <a:cs typeface="Calibri" panose="020F0502020204030204"/>
            </a:endParaRPr>
          </a:p>
          <a:p>
            <a:endParaRPr lang="en-US" sz="1000" dirty="0">
              <a:cs typeface="Calibri" panose="020F0502020204030204"/>
            </a:endParaRPr>
          </a:p>
        </p:txBody>
      </p:sp>
    </p:spTree>
    <p:extLst>
      <p:ext uri="{BB962C8B-B14F-4D97-AF65-F5344CB8AC3E}">
        <p14:creationId xmlns:p14="http://schemas.microsoft.com/office/powerpoint/2010/main" val="2758281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35415C9-AF6F-B04F-ABD8-CE915668790B}"/>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19050" marR="0" lvl="0" indent="0" algn="l" defTabSz="914377" rtl="0" eaLnBrk="1" fontAlgn="auto" latinLnBrk="0" hangingPunct="1">
              <a:lnSpc>
                <a:spcPct val="100000"/>
              </a:lnSpc>
              <a:spcBef>
                <a:spcPts val="0"/>
              </a:spcBef>
              <a:spcAft>
                <a:spcPts val="0"/>
              </a:spcAft>
              <a:buClrTx/>
              <a:buSzTx/>
              <a:buFontTx/>
              <a:buNone/>
              <a:tabLst/>
              <a:defRPr/>
            </a:pPr>
            <a:r>
              <a:rPr lang="en-US" sz="1100" b="1" dirty="0">
                <a:solidFill>
                  <a:srgbClr val="F0F0F0"/>
                </a:solidFill>
                <a:ea typeface="Times New Roman" panose="02020603050405020304" pitchFamily="18" charset="0"/>
              </a:rPr>
              <a:t>30 seconds</a:t>
            </a:r>
          </a:p>
          <a:p>
            <a:pPr marL="19050" marR="0" lvl="0" indent="0" algn="r" defTabSz="914377" rtl="0" eaLnBrk="1" fontAlgn="auto" latinLnBrk="0" hangingPunct="1">
              <a:lnSpc>
                <a:spcPct val="100000"/>
              </a:lnSpc>
              <a:spcBef>
                <a:spcPts val="0"/>
              </a:spcBef>
              <a:spcAft>
                <a:spcPts val="0"/>
              </a:spcAft>
              <a:buClrTx/>
              <a:buSzTx/>
              <a:buFontTx/>
              <a:buNone/>
              <a:tabLst/>
              <a:defRPr/>
            </a:pPr>
            <a:r>
              <a:rPr lang="en-US" sz="1100" dirty="0">
                <a:solidFill>
                  <a:srgbClr val="F0F0F0"/>
                </a:solidFill>
                <a:effectLst/>
                <a:ea typeface="Times New Roman" panose="02020603050405020304" pitchFamily="18" charset="0"/>
              </a:rPr>
              <a:t>(IDENTIFY NEEDS)</a:t>
            </a:r>
          </a:p>
          <a:p>
            <a:pPr marL="0" marR="0" lvl="1">
              <a:spcBef>
                <a:spcPts val="0"/>
              </a:spcBef>
              <a:spcAft>
                <a:spcPts val="0"/>
              </a:spcAft>
              <a:buFont typeface="+mj-lt"/>
              <a:buNone/>
            </a:pPr>
            <a:endParaRPr lang="en-US" sz="1100" dirty="0">
              <a:solidFill>
                <a:srgbClr val="F0F0F0"/>
              </a:solidFill>
              <a:ea typeface="Times New Roman" panose="02020603050405020304" pitchFamily="18" charset="0"/>
            </a:endParaRPr>
          </a:p>
          <a:p>
            <a:pPr marL="0" marR="0" lvl="1">
              <a:spcBef>
                <a:spcPts val="0"/>
              </a:spcBef>
              <a:spcAft>
                <a:spcPts val="0"/>
              </a:spcAft>
              <a:buFont typeface="+mj-lt"/>
              <a:buNone/>
            </a:pPr>
            <a:r>
              <a:rPr lang="en-US" sz="1100" b="1" dirty="0">
                <a:solidFill>
                  <a:srgbClr val="F0F0F0"/>
                </a:solidFill>
                <a:ea typeface="Times New Roman" panose="02020603050405020304" pitchFamily="18" charset="0"/>
              </a:rPr>
              <a:t>SAY: </a:t>
            </a:r>
            <a:r>
              <a:rPr lang="en-US" dirty="0">
                <a:solidFill>
                  <a:srgbClr val="F0F0F0"/>
                </a:solidFill>
                <a:ea typeface="Times New Roman" panose="02020603050405020304" pitchFamily="18" charset="0"/>
              </a:rPr>
              <a:t>It’s likely that some of those needs could be met </a:t>
            </a:r>
            <a:r>
              <a:rPr lang="en-US" sz="1100" dirty="0">
                <a:solidFill>
                  <a:srgbClr val="F0F0F0"/>
                </a:solidFill>
                <a:ea typeface="Times New Roman" panose="02020603050405020304" pitchFamily="18" charset="0"/>
              </a:rPr>
              <a:t>by one or more Nutrilite™ Organics products. Products like…</a:t>
            </a:r>
          </a:p>
          <a:p>
            <a:pPr marR="0" lvl="1" indent="-171450">
              <a:spcBef>
                <a:spcPts val="0"/>
              </a:spcBef>
              <a:spcAft>
                <a:spcPts val="0"/>
              </a:spcAft>
              <a:buFont typeface="Arial" panose="020B0604020202020204" pitchFamily="34" charset="0"/>
              <a:buChar char="•"/>
            </a:pPr>
            <a:r>
              <a:rPr lang="en-US" sz="1100" dirty="0">
                <a:solidFill>
                  <a:srgbClr val="F0F0F0"/>
                </a:solidFill>
                <a:ea typeface="Times New Roman" panose="02020603050405020304" pitchFamily="18" charset="0"/>
              </a:rPr>
              <a:t>Plant Protein Powder in vanilla or chocolate flavor</a:t>
            </a:r>
          </a:p>
          <a:p>
            <a:pPr marR="0" lvl="1" indent="-171450">
              <a:spcBef>
                <a:spcPts val="0"/>
              </a:spcBef>
              <a:spcAft>
                <a:spcPts val="0"/>
              </a:spcAft>
              <a:buFont typeface="Arial" panose="020B0604020202020204" pitchFamily="34" charset="0"/>
              <a:buChar char="•"/>
            </a:pPr>
            <a:r>
              <a:rPr lang="en-US" sz="1100" dirty="0">
                <a:solidFill>
                  <a:srgbClr val="F0F0F0"/>
                </a:solidFill>
                <a:ea typeface="Times New Roman" panose="02020603050405020304" pitchFamily="18" charset="0"/>
              </a:rPr>
              <a:t>Green Superfood Powder</a:t>
            </a:r>
          </a:p>
          <a:p>
            <a:pPr marR="0" lvl="1" indent="-171450">
              <a:spcBef>
                <a:spcPts val="0"/>
              </a:spcBef>
              <a:spcAft>
                <a:spcPts val="0"/>
              </a:spcAft>
              <a:buFont typeface="Arial" panose="020B0604020202020204" pitchFamily="34" charset="0"/>
              <a:buChar char="•"/>
            </a:pPr>
            <a:r>
              <a:rPr lang="en-US" sz="1100" dirty="0">
                <a:solidFill>
                  <a:srgbClr val="F0F0F0"/>
                </a:solidFill>
                <a:ea typeface="Times New Roman" panose="02020603050405020304" pitchFamily="18" charset="0"/>
              </a:rPr>
              <a:t>Immunity Superfood Powder</a:t>
            </a:r>
          </a:p>
          <a:p>
            <a:pPr lvl="1" indent="-171450">
              <a:buFont typeface="Arial" panose="020B0604020202020204" pitchFamily="34" charset="0"/>
              <a:buChar char="•"/>
            </a:pPr>
            <a:r>
              <a:rPr lang="en-US" sz="1100" dirty="0">
                <a:solidFill>
                  <a:srgbClr val="F0F0F0"/>
                </a:solidFill>
                <a:ea typeface="Times New Roman" panose="02020603050405020304" pitchFamily="18" charset="0"/>
              </a:rPr>
              <a:t>Women’s Daily Multi Gummies &amp; Men’s Daily Multi Gummies, coming later in 2022. You can always check the Amway™ website for current product availability. </a:t>
            </a:r>
          </a:p>
          <a:p>
            <a:pPr lvl="1" indent="-171450">
              <a:buFont typeface="Arial" panose="020B0604020202020204" pitchFamily="34" charset="0"/>
              <a:buChar char="•"/>
            </a:pPr>
            <a:endParaRPr lang="en-US" dirty="0">
              <a:solidFill>
                <a:srgbClr val="F0F0F0"/>
              </a:solidFill>
              <a:ea typeface="Times New Roman" panose="02020603050405020304" pitchFamily="18" charset="0"/>
            </a:endParaRPr>
          </a:p>
          <a:p>
            <a:pPr marL="0" lvl="1" indent="0">
              <a:buNone/>
            </a:pPr>
            <a:r>
              <a:rPr lang="en-US" b="1" dirty="0">
                <a:solidFill>
                  <a:srgbClr val="F0F0F0"/>
                </a:solidFill>
                <a:ea typeface="Times New Roman" panose="02020603050405020304" pitchFamily="18" charset="0"/>
              </a:rPr>
              <a:t>SAY: </a:t>
            </a:r>
            <a:r>
              <a:rPr lang="en-US" dirty="0">
                <a:solidFill>
                  <a:srgbClr val="F0F0F0"/>
                </a:solidFill>
                <a:ea typeface="Times New Roman" panose="02020603050405020304" pitchFamily="18" charset="0"/>
              </a:rPr>
              <a:t>We’ll go into product details in just a little bit. For now, let’s head to the next step in the selling journey.</a:t>
            </a:r>
            <a:endParaRPr lang="en-US" sz="1100" dirty="0">
              <a:solidFill>
                <a:srgbClr val="F0F0F0"/>
              </a:solidFill>
              <a:ea typeface="Times New Roman" panose="02020603050405020304" pitchFamily="18" charset="0"/>
            </a:endParaRPr>
          </a:p>
          <a:p>
            <a:pPr marL="0" marR="0" lvl="1" indent="0">
              <a:spcBef>
                <a:spcPts val="0"/>
              </a:spcBef>
              <a:spcAft>
                <a:spcPts val="0"/>
              </a:spcAft>
              <a:buNone/>
            </a:pPr>
            <a:endParaRPr lang="en-US" sz="1100" b="1" dirty="0">
              <a:solidFill>
                <a:srgbClr val="F0F0F0"/>
              </a:solidFill>
            </a:endParaRPr>
          </a:p>
          <a:p>
            <a:pPr marL="0" marR="0" lvl="1" indent="0">
              <a:spcBef>
                <a:spcPts val="0"/>
              </a:spcBef>
              <a:spcAft>
                <a:spcPts val="0"/>
              </a:spcAft>
              <a:buNone/>
            </a:pPr>
            <a:endParaRPr lang="en-US" b="1" dirty="0">
              <a:solidFill>
                <a:srgbClr val="F0F0F0"/>
              </a:solidFill>
            </a:endParaRPr>
          </a:p>
          <a:p>
            <a:pPr marL="0" marR="0" lvl="1" indent="0">
              <a:spcBef>
                <a:spcPts val="0"/>
              </a:spcBef>
              <a:spcAft>
                <a:spcPts val="0"/>
              </a:spcAft>
              <a:buNone/>
            </a:pPr>
            <a:endParaRPr lang="en-US" sz="1100" b="1" dirty="0">
              <a:solidFill>
                <a:srgbClr val="F0F0F0"/>
              </a:solidFill>
            </a:endParaRPr>
          </a:p>
          <a:p>
            <a:pPr marL="0" marR="0" lvl="1" indent="0">
              <a:spcBef>
                <a:spcPts val="0"/>
              </a:spcBef>
              <a:spcAft>
                <a:spcPts val="0"/>
              </a:spcAft>
              <a:buNone/>
            </a:pPr>
            <a:endParaRPr lang="en-US" sz="1100" b="1" dirty="0">
              <a:solidFill>
                <a:srgbClr val="F0F0F0"/>
              </a:solidFill>
            </a:endParaRPr>
          </a:p>
          <a:p>
            <a:pPr marL="0" marR="0" lvl="1" indent="0">
              <a:spcBef>
                <a:spcPts val="0"/>
              </a:spcBef>
              <a:spcAft>
                <a:spcPts val="0"/>
              </a:spcAft>
              <a:buNone/>
            </a:pPr>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endParaRPr lang="en-US" sz="1100" dirty="0">
              <a:solidFill>
                <a:srgbClr val="F0F0F0"/>
              </a:solidFill>
              <a:effectLst/>
              <a:ea typeface="Malgun Gothic" panose="020B0503020000020004" pitchFamily="34" charset="-127"/>
            </a:endParaRPr>
          </a:p>
          <a:p>
            <a:endParaRPr lang="en-US" dirty="0">
              <a:cs typeface="Calibri" panose="020F0502020204030204"/>
            </a:endParaRPr>
          </a:p>
        </p:txBody>
      </p:sp>
    </p:spTree>
    <p:extLst>
      <p:ext uri="{BB962C8B-B14F-4D97-AF65-F5344CB8AC3E}">
        <p14:creationId xmlns:p14="http://schemas.microsoft.com/office/powerpoint/2010/main" val="30972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226C8A7-E370-1E44-8E09-E77D23ED3984}"/>
              </a:ext>
            </a:extLst>
          </p:cNvPr>
          <p:cNvPicPr>
            <a:picLocks noChangeAspect="1"/>
          </p:cNvPicPr>
          <p:nvPr/>
        </p:nvPicPr>
        <p:blipFill>
          <a:blip r:embed="rId3"/>
          <a:stretch>
            <a:fillRect/>
          </a:stretch>
        </p:blipFill>
        <p:spPr>
          <a:xfrm>
            <a:off x="0" y="0"/>
            <a:ext cx="6858000" cy="8648700"/>
          </a:xfrm>
          <a:prstGeom prst="rect">
            <a:avLst/>
          </a:prstGeom>
        </p:spPr>
      </p:pic>
      <p:sp>
        <p:nvSpPr>
          <p:cNvPr id="4" name="Notes Placeholder 3">
            <a:extLst>
              <a:ext uri="{FF2B5EF4-FFF2-40B4-BE49-F238E27FC236}">
                <a16:creationId xmlns:a16="http://schemas.microsoft.com/office/drawing/2014/main" id="{6B6DF737-52F6-41BE-BDA8-F0336F4CBCEF}"/>
              </a:ext>
            </a:extLst>
          </p:cNvPr>
          <p:cNvSpPr>
            <a:spLocks noGrp="1"/>
          </p:cNvSpPr>
          <p:nvPr>
            <p:ph type="body" idx="1"/>
          </p:nvPr>
        </p:nvSpPr>
        <p:spPr>
          <a:xfrm>
            <a:off x="301752" y="-91440000"/>
            <a:ext cx="6455664" cy="8551541"/>
          </a:xfrm>
        </p:spPr>
        <p:txBody>
          <a:bodyPr/>
          <a:lstStyle/>
          <a:p>
            <a:pPr marL="0" lvl="0" defTabSz="798204">
              <a:defRPr/>
            </a:pPr>
            <a:r>
              <a:rPr lang="en-US" sz="2000" b="1" dirty="0">
                <a:solidFill>
                  <a:srgbClr val="F0F0F0"/>
                </a:solidFill>
                <a:ea typeface="Franklin Gothic Demi" charset="0"/>
              </a:rPr>
              <a:t>KEY TO TRAINER NOTES</a:t>
            </a:r>
          </a:p>
          <a:p>
            <a:pPr marL="0" lvl="0" defTabSz="798204">
              <a:defRPr/>
            </a:pPr>
            <a:r>
              <a:rPr lang="en-US" dirty="0">
                <a:solidFill>
                  <a:srgbClr val="F0F0F0"/>
                </a:solidFill>
                <a:ea typeface="+mn-ea"/>
              </a:rPr>
              <a:t>These notes are formatted to give the trainer guidance on how to </a:t>
            </a:r>
          </a:p>
          <a:p>
            <a:pPr marL="0" lvl="0" defTabSz="798204">
              <a:defRPr/>
            </a:pPr>
            <a:r>
              <a:rPr lang="en-US" dirty="0">
                <a:solidFill>
                  <a:srgbClr val="F0F0F0"/>
                </a:solidFill>
                <a:ea typeface="+mn-ea"/>
              </a:rPr>
              <a:t>teach the course.</a:t>
            </a:r>
          </a:p>
          <a:p>
            <a:pPr marL="0" lvl="0" defTabSz="685800">
              <a:defRPr/>
            </a:pPr>
            <a:endParaRPr lang="en-US" sz="1600" dirty="0">
              <a:solidFill>
                <a:srgbClr val="F0F0F0"/>
              </a:solidFill>
              <a:ea typeface="Franklin Gothic Demi" charset="0"/>
            </a:endParaRPr>
          </a:p>
          <a:p>
            <a:pPr marL="0" lvl="0" defTabSz="685800">
              <a:spcBef>
                <a:spcPts val="600"/>
              </a:spcBef>
              <a:defRPr/>
            </a:pPr>
            <a:r>
              <a:rPr lang="en-US" b="1" dirty="0">
                <a:solidFill>
                  <a:srgbClr val="F0F0F0"/>
                </a:solidFill>
                <a:ea typeface="Franklin Gothic Demi" charset="0"/>
              </a:rPr>
              <a:t>Action Terms</a:t>
            </a:r>
          </a:p>
          <a:p>
            <a:pPr marL="0" lvl="0" defTabSz="685800">
              <a:defRPr/>
            </a:pPr>
            <a:r>
              <a:rPr lang="en-US" sz="1050" dirty="0">
                <a:solidFill>
                  <a:srgbClr val="F0F0F0"/>
                </a:solidFill>
                <a:ea typeface="+mn-ea"/>
              </a:rPr>
              <a:t>Action terms are in bold at the start of each paragraph, excluding follow-up bulleted items. </a:t>
            </a:r>
          </a:p>
          <a:p>
            <a:pPr marL="0" lvl="0" defTabSz="685800">
              <a:defRPr/>
            </a:pPr>
            <a:r>
              <a:rPr lang="en-US" sz="1050" dirty="0">
                <a:solidFill>
                  <a:srgbClr val="F0F0F0"/>
                </a:solidFill>
                <a:ea typeface="+mn-ea"/>
              </a:rPr>
              <a:t>Action terms include:</a:t>
            </a:r>
          </a:p>
          <a:p>
            <a:pPr marL="274320" lvl="0" indent="-118872" fontAlgn="t">
              <a:spcBef>
                <a:spcPts val="600"/>
              </a:spcBef>
              <a:buFont typeface="Arial" panose="020B0604020202020204" pitchFamily="34" charset="0"/>
              <a:buChar char="•"/>
            </a:pPr>
            <a:r>
              <a:rPr lang="en-US" sz="1050" b="1" dirty="0">
                <a:solidFill>
                  <a:srgbClr val="F0F0F0"/>
                </a:solidFill>
                <a:ea typeface="Franklin Gothic Demi" panose="020B0703020102020204" pitchFamily="34" charset="0"/>
              </a:rPr>
              <a:t>ASK: </a:t>
            </a:r>
            <a:r>
              <a:rPr lang="en-US" sz="1050" dirty="0">
                <a:solidFill>
                  <a:srgbClr val="F0F0F0"/>
                </a:solidFill>
                <a:ea typeface="Franklin Gothic Book" panose="020B0503020102020204" pitchFamily="34" charset="0"/>
              </a:rPr>
              <a:t>Used to indicate the trainer should ask a question that the participants are expected to answer.</a:t>
            </a:r>
            <a:endParaRPr lang="en-US" sz="1050" dirty="0">
              <a:solidFill>
                <a:srgbClr val="F0F0F0"/>
              </a:solidFill>
              <a:ea typeface="+mn-ea"/>
            </a:endParaRPr>
          </a:p>
          <a:p>
            <a:pPr marL="274320" lvl="0" indent="-118872" fontAlgn="t">
              <a:spcBef>
                <a:spcPts val="600"/>
              </a:spcBef>
              <a:buFont typeface="Arial" panose="020B0604020202020204" pitchFamily="34" charset="0"/>
              <a:buChar char="•"/>
            </a:pPr>
            <a:r>
              <a:rPr lang="en-US" sz="1050" b="1" dirty="0">
                <a:solidFill>
                  <a:srgbClr val="F0F0F0"/>
                </a:solidFill>
                <a:ea typeface="Franklin Gothic Demi" panose="020B0703020102020204" pitchFamily="34" charset="0"/>
              </a:rPr>
              <a:t>CLICK or CLICK/SAY: </a:t>
            </a:r>
            <a:r>
              <a:rPr lang="en-US" sz="1050" dirty="0">
                <a:solidFill>
                  <a:srgbClr val="F0F0F0"/>
                </a:solidFill>
                <a:ea typeface="Franklin Gothic Book" panose="020B0503020102020204" pitchFamily="34" charset="0"/>
              </a:rPr>
              <a:t>Indicates when it’s time to trigger a slide animation.</a:t>
            </a:r>
            <a:endParaRPr lang="en-US" sz="1050" dirty="0">
              <a:solidFill>
                <a:srgbClr val="F0F0F0"/>
              </a:solidFill>
              <a:ea typeface="+mn-ea"/>
            </a:endParaRPr>
          </a:p>
          <a:p>
            <a:pPr marL="274320" lvl="0" indent="-118872">
              <a:spcBef>
                <a:spcPts val="600"/>
              </a:spcBef>
              <a:buFont typeface="Arial" panose="020B0604020202020204" pitchFamily="34" charset="0"/>
              <a:buChar char="•"/>
            </a:pPr>
            <a:r>
              <a:rPr lang="en-US" sz="1050" b="1" dirty="0">
                <a:solidFill>
                  <a:srgbClr val="F0F0F0"/>
                </a:solidFill>
                <a:ea typeface="Franklin Gothic Demi" panose="020B0703020102020204" pitchFamily="34" charset="0"/>
              </a:rPr>
              <a:t>DESIRED RESPONSE: </a:t>
            </a:r>
            <a:r>
              <a:rPr lang="en-US" sz="1050" dirty="0">
                <a:solidFill>
                  <a:srgbClr val="F0F0F0"/>
                </a:solidFill>
                <a:ea typeface="Franklin Gothic Book" panose="020B0503020102020204" pitchFamily="34" charset="0"/>
              </a:rPr>
              <a:t>This follows ASK and shows what response the learners should give so the trainer understands what response he or she should help the participants understand. </a:t>
            </a:r>
            <a:endParaRPr lang="en-US" sz="1050" dirty="0">
              <a:solidFill>
                <a:srgbClr val="F0F0F0"/>
              </a:solidFill>
              <a:ea typeface="+mn-ea"/>
            </a:endParaRPr>
          </a:p>
          <a:p>
            <a:pPr marL="274320" lvl="0" indent="-118872">
              <a:spcBef>
                <a:spcPts val="600"/>
              </a:spcBef>
              <a:buFont typeface="Arial" panose="020B0604020202020204" pitchFamily="34" charset="0"/>
              <a:buChar char="•"/>
            </a:pPr>
            <a:r>
              <a:rPr lang="en-US" sz="1050" b="1" dirty="0">
                <a:solidFill>
                  <a:srgbClr val="F0F0F0"/>
                </a:solidFill>
                <a:ea typeface="Franklin Gothic Demi" panose="020B0703020102020204" pitchFamily="34" charset="0"/>
              </a:rPr>
              <a:t>PAUSE: </a:t>
            </a:r>
            <a:r>
              <a:rPr lang="en-US" sz="1050" dirty="0">
                <a:solidFill>
                  <a:srgbClr val="F0F0F0"/>
                </a:solidFill>
                <a:ea typeface="Franklin Gothic Book" panose="020B0503020102020204" pitchFamily="34" charset="0"/>
              </a:rPr>
              <a:t>Signals the trainer to give the learners time to think or perform an activity. Estimated time for the pause is noted.</a:t>
            </a:r>
            <a:endParaRPr lang="en-US" sz="1050" dirty="0">
              <a:solidFill>
                <a:srgbClr val="F0F0F0"/>
              </a:solidFill>
              <a:ea typeface="+mn-ea"/>
            </a:endParaRPr>
          </a:p>
          <a:p>
            <a:pPr marL="274320" lvl="0" indent="-118872">
              <a:spcBef>
                <a:spcPts val="600"/>
              </a:spcBef>
              <a:buFont typeface="Arial" panose="020B0604020202020204" pitchFamily="34" charset="0"/>
              <a:buChar char="•"/>
            </a:pPr>
            <a:r>
              <a:rPr lang="en-US" sz="1050" b="1" dirty="0">
                <a:solidFill>
                  <a:srgbClr val="F0F0F0"/>
                </a:solidFill>
                <a:ea typeface="Franklin Gothic Demi" panose="020B0703020102020204" pitchFamily="34" charset="0"/>
              </a:rPr>
              <a:t>SAY: </a:t>
            </a:r>
            <a:r>
              <a:rPr lang="en-US" sz="1050" dirty="0">
                <a:solidFill>
                  <a:srgbClr val="F0F0F0"/>
                </a:solidFill>
                <a:ea typeface="Franklin Gothic Book" panose="020B0503020102020204" pitchFamily="34" charset="0"/>
              </a:rPr>
              <a:t>Script for the trainer to share with the participants. Lists of bulleted items may be included under an initial SAY sentence to indicate that the trainer is to read them.</a:t>
            </a:r>
            <a:endParaRPr lang="en-US" sz="1050" dirty="0">
              <a:solidFill>
                <a:srgbClr val="F0F0F0"/>
              </a:solidFill>
              <a:ea typeface="+mn-ea"/>
            </a:endParaRPr>
          </a:p>
          <a:p>
            <a:pPr marL="0" lvl="0" defTabSz="685800">
              <a:defRPr/>
            </a:pPr>
            <a:endParaRPr lang="en-US" sz="1600" dirty="0">
              <a:solidFill>
                <a:srgbClr val="F0F0F0"/>
              </a:solidFill>
              <a:ea typeface="Franklin Gothic Demi" charset="0"/>
            </a:endParaRPr>
          </a:p>
          <a:p>
            <a:pPr marL="0" lvl="0" defTabSz="685800">
              <a:defRPr/>
            </a:pPr>
            <a:r>
              <a:rPr lang="en-US" b="1" dirty="0">
                <a:solidFill>
                  <a:srgbClr val="F0F0F0"/>
                </a:solidFill>
                <a:ea typeface="Franklin Gothic Demi" charset="0"/>
              </a:rPr>
              <a:t>Activity</a:t>
            </a:r>
          </a:p>
          <a:p>
            <a:pPr marL="0" lvl="0" defTabSz="685800">
              <a:defRPr/>
            </a:pPr>
            <a:r>
              <a:rPr lang="en-US" sz="1050" dirty="0">
                <a:solidFill>
                  <a:srgbClr val="F0F0F0"/>
                </a:solidFill>
                <a:ea typeface="+mn-ea"/>
              </a:rPr>
              <a:t>Indicates an activity and provides instructions for how to conduct that activity.</a:t>
            </a:r>
          </a:p>
          <a:p>
            <a:pPr marL="0" lvl="0" defTabSz="685800">
              <a:defRPr/>
            </a:pPr>
            <a:endParaRPr lang="en-US" sz="1600" dirty="0">
              <a:solidFill>
                <a:srgbClr val="F0F0F0"/>
              </a:solidFill>
              <a:ea typeface="Franklin Gothic Demi" charset="0"/>
            </a:endParaRPr>
          </a:p>
          <a:p>
            <a:pPr marL="0" lvl="0" defTabSz="685800">
              <a:defRPr/>
            </a:pPr>
            <a:r>
              <a:rPr lang="en-US" b="1" dirty="0">
                <a:solidFill>
                  <a:srgbClr val="F0F0F0"/>
                </a:solidFill>
                <a:ea typeface="Franklin Gothic Demi" charset="0"/>
              </a:rPr>
              <a:t>Hidden Slides</a:t>
            </a:r>
          </a:p>
          <a:p>
            <a:pPr marL="0" lvl="0" defTabSz="685800">
              <a:defRPr/>
            </a:pPr>
            <a:r>
              <a:rPr lang="en-US" sz="1050" dirty="0">
                <a:solidFill>
                  <a:srgbClr val="F0F0F0"/>
                </a:solidFill>
                <a:ea typeface="+mn-ea"/>
              </a:rPr>
              <a:t>Certain slides are intended to be hidden so that participants do not see them. The content of these slides is information for the trainer and is not intended to be shared with participants.</a:t>
            </a:r>
          </a:p>
          <a:p>
            <a:pPr marL="0" lvl="0" defTabSz="685800">
              <a:defRPr/>
            </a:pPr>
            <a:endParaRPr lang="en-US" sz="1600" dirty="0">
              <a:solidFill>
                <a:srgbClr val="F0F0F0"/>
              </a:solidFill>
              <a:ea typeface="Franklin Gothic Demi" charset="0"/>
            </a:endParaRPr>
          </a:p>
          <a:p>
            <a:pPr marL="0" lvl="0" defTabSz="685800">
              <a:defRPr/>
            </a:pPr>
            <a:r>
              <a:rPr lang="en-US" b="1" dirty="0">
                <a:solidFill>
                  <a:srgbClr val="F0F0F0"/>
                </a:solidFill>
                <a:ea typeface="Franklin Gothic Demi" charset="0"/>
              </a:rPr>
              <a:t>Script </a:t>
            </a:r>
          </a:p>
          <a:p>
            <a:pPr marL="0" lvl="0" defTabSz="685800">
              <a:defRPr/>
            </a:pPr>
            <a:r>
              <a:rPr lang="en-US" sz="1050" dirty="0">
                <a:solidFill>
                  <a:srgbClr val="F0F0F0"/>
                </a:solidFill>
                <a:ea typeface="+mn-ea"/>
              </a:rPr>
              <a:t>Scripts are included for all videos used in the course. The scripts are shown in blue font.  </a:t>
            </a:r>
          </a:p>
          <a:p>
            <a:pPr marL="0" lvl="0" defTabSz="685800">
              <a:defRPr/>
            </a:pPr>
            <a:endParaRPr lang="en-US" sz="1600" dirty="0">
              <a:solidFill>
                <a:srgbClr val="F0F0F0"/>
              </a:solidFill>
              <a:ea typeface="Franklin Gothic Demi" charset="0"/>
            </a:endParaRPr>
          </a:p>
          <a:p>
            <a:pPr marL="0" lvl="0"/>
            <a:r>
              <a:rPr lang="en-US" b="1" dirty="0">
                <a:solidFill>
                  <a:srgbClr val="F0F0F0"/>
                </a:solidFill>
                <a:ea typeface="Franklin Gothic Demi" charset="0"/>
              </a:rPr>
              <a:t>Time</a:t>
            </a:r>
          </a:p>
          <a:p>
            <a:pPr marL="0" lvl="0" defTabSz="685800">
              <a:defRPr/>
            </a:pPr>
            <a:r>
              <a:rPr lang="en-US" sz="1050" dirty="0">
                <a:solidFill>
                  <a:srgbClr val="F0F0F0"/>
                </a:solidFill>
                <a:ea typeface="+mn-ea"/>
              </a:rPr>
              <a:t>Each page of the trainer notes indicates the approximate amount of time to spend on the content of each slide. This is simply a rough guideline–if participants need additional explanation, or you’re having a valuable discussion that is helping with learning, then you may need to spend more time on that content. </a:t>
            </a:r>
          </a:p>
          <a:p>
            <a:pPr marL="0" lvl="0"/>
            <a:endParaRPr lang="en-US" altLang="en-US" sz="1800" dirty="0">
              <a:solidFill>
                <a:srgbClr val="F0F0F0"/>
              </a:solidFill>
              <a:ea typeface="+mn-ea"/>
            </a:endParaRPr>
          </a:p>
          <a:p>
            <a:pPr marL="0" lvl="0" defTabSz="685800">
              <a:defRPr/>
            </a:pPr>
            <a:r>
              <a:rPr lang="en-US" b="1" dirty="0">
                <a:solidFill>
                  <a:srgbClr val="F0F0F0"/>
                </a:solidFill>
                <a:ea typeface="Franklin Gothic Demi" charset="0"/>
              </a:rPr>
              <a:t>Trainer Note</a:t>
            </a:r>
          </a:p>
          <a:p>
            <a:pPr marL="0" lvl="0" defTabSz="685800">
              <a:defRPr/>
            </a:pPr>
            <a:r>
              <a:rPr lang="en-US" sz="1050" dirty="0">
                <a:solidFill>
                  <a:srgbClr val="F0F0F0"/>
                </a:solidFill>
                <a:ea typeface="+mn-ea"/>
              </a:rPr>
              <a:t>Used to indicate direct instructions to the trainer that are not included in the script for teaching. Trainer notes are shown in blue font.</a:t>
            </a:r>
            <a:endParaRPr lang="en-US" dirty="0">
              <a:solidFill>
                <a:srgbClr val="F0F0F0"/>
              </a:solidFill>
            </a:endParaRPr>
          </a:p>
        </p:txBody>
      </p:sp>
    </p:spTree>
    <p:extLst>
      <p:ext uri="{BB962C8B-B14F-4D97-AF65-F5344CB8AC3E}">
        <p14:creationId xmlns:p14="http://schemas.microsoft.com/office/powerpoint/2010/main" val="1337052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pic>
        <p:nvPicPr>
          <p:cNvPr id="5" name="Picture 4" descr="A picture containing graphical user interface&#10;&#10;Description automatically generated">
            <a:extLst>
              <a:ext uri="{FF2B5EF4-FFF2-40B4-BE49-F238E27FC236}">
                <a16:creationId xmlns:a16="http://schemas.microsoft.com/office/drawing/2014/main" id="{5E807005-4463-6B4A-B181-3CD5F354BCE2}"/>
              </a:ext>
            </a:extLst>
          </p:cNvPr>
          <p:cNvPicPr>
            <a:picLocks noChangeAspect="1"/>
          </p:cNvPicPr>
          <p:nvPr/>
        </p:nvPicPr>
        <p:blipFill>
          <a:blip r:embed="rId3"/>
          <a:stretch>
            <a:fillRect/>
          </a:stretch>
        </p:blipFill>
        <p:spPr>
          <a:xfrm>
            <a:off x="304800" y="304800"/>
            <a:ext cx="6235700" cy="8445500"/>
          </a:xfrm>
          <a:prstGeom prst="rect">
            <a:avLst/>
          </a:prstGeom>
        </p:spPr>
      </p:pic>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rPr>
              <a:t>10 seconds</a:t>
            </a:r>
          </a:p>
          <a:p>
            <a:pPr algn="r"/>
            <a:r>
              <a:rPr lang="en-US" dirty="0">
                <a:solidFill>
                  <a:srgbClr val="F0F0F0"/>
                </a:solidFill>
              </a:rPr>
              <a:t>(BUILD A PERSONAL CONNECTION)</a:t>
            </a:r>
          </a:p>
          <a:p>
            <a:endParaRPr lang="en-US" dirty="0">
              <a:solidFill>
                <a:srgbClr val="F0F0F0"/>
              </a:solidFill>
            </a:endParaRPr>
          </a:p>
          <a:p>
            <a:r>
              <a:rPr lang="en-US" b="1" dirty="0">
                <a:solidFill>
                  <a:srgbClr val="F0F0F0"/>
                </a:solidFill>
              </a:rPr>
              <a:t>SAY:</a:t>
            </a:r>
            <a:r>
              <a:rPr lang="en-US" dirty="0">
                <a:solidFill>
                  <a:srgbClr val="F0F0F0"/>
                </a:solidFill>
              </a:rPr>
              <a:t> The next step is to build a personal connection with your customer. Let them know that you hear and understand their needs. Then, share a story that </a:t>
            </a:r>
            <a:r>
              <a:rPr lang="en-US" b="1" dirty="0">
                <a:solidFill>
                  <a:srgbClr val="F0F0F0"/>
                </a:solidFill>
              </a:rPr>
              <a:t>connects</a:t>
            </a:r>
            <a:r>
              <a:rPr lang="en-US" dirty="0">
                <a:solidFill>
                  <a:srgbClr val="F0F0F0"/>
                </a:solidFill>
              </a:rPr>
              <a:t> to those needs.</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4273231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2AAD12FE-6FFB-4346-AF3B-7FE57931D735}"/>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120650" y="209550"/>
            <a:ext cx="2689225" cy="1512888"/>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(BUILD A PERSONAL CONNECTION)</a:t>
            </a:r>
          </a:p>
          <a:p>
            <a:endParaRPr lang="en-US" b="1" dirty="0">
              <a:solidFill>
                <a:srgbClr val="F0F0F0"/>
              </a:solidFill>
            </a:endParaRPr>
          </a:p>
          <a:p>
            <a:r>
              <a:rPr lang="en-US" b="1" dirty="0">
                <a:solidFill>
                  <a:srgbClr val="F0F0F0"/>
                </a:solidFill>
              </a:rPr>
              <a:t>SAY:</a:t>
            </a:r>
            <a:r>
              <a:rPr lang="en-US" dirty="0">
                <a:solidFill>
                  <a:srgbClr val="F0F0F0"/>
                </a:solidFill>
              </a:rPr>
              <a:t> There are three steps to this kind of story. Tell your customer what the product is, how the product has helped you and why they should try it.</a:t>
            </a:r>
          </a:p>
          <a:p>
            <a:endParaRPr lang="en-US" b="1" dirty="0">
              <a:solidFill>
                <a:srgbClr val="F0F0F0"/>
              </a:solidFill>
            </a:endParaRPr>
          </a:p>
          <a:p>
            <a:r>
              <a:rPr lang="en-US" b="1" dirty="0">
                <a:solidFill>
                  <a:srgbClr val="F0F0F0"/>
                </a:solidFill>
              </a:rPr>
              <a:t>SAY:</a:t>
            </a:r>
            <a:r>
              <a:rPr lang="en-US" dirty="0">
                <a:solidFill>
                  <a:srgbClr val="F0F0F0"/>
                </a:solidFill>
              </a:rPr>
              <a:t> For example, if your customer tells you they just can’t get their fruits in each day, you might say that you understand! You have that same problem, especially when fruits just aren’t fresh or readily available. That’s why you’ve been using Nutrilite™ Organics Immunity Superfood Powder to help. That’s your WHAT.</a:t>
            </a:r>
          </a:p>
          <a:p>
            <a:endParaRPr lang="en-US" dirty="0">
              <a:solidFill>
                <a:srgbClr val="F0F0F0"/>
              </a:solidFill>
            </a:endParaRPr>
          </a:p>
          <a:p>
            <a:r>
              <a:rPr lang="en-US" b="1" dirty="0">
                <a:solidFill>
                  <a:srgbClr val="F0F0F0"/>
                </a:solidFill>
              </a:rPr>
              <a:t>SAY:</a:t>
            </a:r>
            <a:r>
              <a:rPr lang="en-US" dirty="0">
                <a:solidFill>
                  <a:srgbClr val="F0F0F0"/>
                </a:solidFill>
              </a:rPr>
              <a:t> Then explain HOW the product helps. It give you nutrients from 10 superfruits, which also help support your immune system. Really make it personal here. Remember the last time you ate 10 fruits in a day? Probably not! Let the customer know that.</a:t>
            </a:r>
          </a:p>
          <a:p>
            <a:endParaRPr lang="en-US" dirty="0">
              <a:solidFill>
                <a:srgbClr val="F0F0F0"/>
              </a:solidFill>
            </a:endParaRPr>
          </a:p>
          <a:p>
            <a:r>
              <a:rPr lang="en-US" b="1" dirty="0">
                <a:solidFill>
                  <a:srgbClr val="F0F0F0"/>
                </a:solidFill>
              </a:rPr>
              <a:t>SAY:</a:t>
            </a:r>
            <a:r>
              <a:rPr lang="en-US" dirty="0">
                <a:solidFill>
                  <a:srgbClr val="F0F0F0"/>
                </a:solidFill>
              </a:rPr>
              <a:t> Then finish up with the WHY. Remind them what the need is again by saying it. Tell them that Nutrilite™ Organics Immunity Superfood Powder could help them get their nutrients from red and purple fruits, too. Connect it to their life, stories or points you know about their needs and wellness journey.</a:t>
            </a:r>
          </a:p>
          <a:p>
            <a:endParaRPr lang="en-US" dirty="0">
              <a:solidFill>
                <a:srgbClr val="F0F0F0"/>
              </a:solidFill>
            </a:endParaRPr>
          </a:p>
          <a:p>
            <a:r>
              <a:rPr lang="en-US" b="1" dirty="0">
                <a:solidFill>
                  <a:srgbClr val="F0F0F0"/>
                </a:solidFill>
              </a:rPr>
              <a:t>SAY:</a:t>
            </a:r>
            <a:r>
              <a:rPr lang="en-US" dirty="0">
                <a:solidFill>
                  <a:srgbClr val="F0F0F0"/>
                </a:solidFill>
              </a:rPr>
              <a:t> Remember, when you tell a story, keep it focused on the customer and their needs. The sale is all about them! </a:t>
            </a:r>
            <a:br>
              <a:rPr lang="en-US" dirty="0">
                <a:solidFill>
                  <a:srgbClr val="F0F0F0"/>
                </a:solidFill>
              </a:rPr>
            </a:br>
            <a:br>
              <a:rPr lang="en-US" dirty="0">
                <a:solidFill>
                  <a:srgbClr val="F0F0F0"/>
                </a:solidFill>
              </a:rPr>
            </a:br>
            <a:endParaRPr lang="en-US"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p>
          <a:p>
            <a:endParaRPr lang="en-US" dirty="0"/>
          </a:p>
        </p:txBody>
      </p:sp>
    </p:spTree>
    <p:extLst>
      <p:ext uri="{BB962C8B-B14F-4D97-AF65-F5344CB8AC3E}">
        <p14:creationId xmlns:p14="http://schemas.microsoft.com/office/powerpoint/2010/main" val="1708547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455842E-64CC-C644-B015-2235CADCE402}"/>
              </a:ext>
            </a:extLst>
          </p:cNvPr>
          <p:cNvPicPr>
            <a:picLocks noChangeAspect="1"/>
          </p:cNvPicPr>
          <p:nvPr/>
        </p:nvPicPr>
        <p:blipFill>
          <a:blip r:embed="rId3"/>
          <a:stretch>
            <a:fillRect/>
          </a:stretch>
        </p:blipFill>
        <p:spPr>
          <a:xfrm>
            <a:off x="304800" y="304800"/>
            <a:ext cx="62484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rPr>
              <a:t>20 seconds</a:t>
            </a:r>
          </a:p>
          <a:p>
            <a:pPr algn="r"/>
            <a:r>
              <a:rPr lang="en-US" dirty="0">
                <a:solidFill>
                  <a:srgbClr val="F0F0F0"/>
                </a:solidFill>
              </a:rPr>
              <a:t>(USE FEATURES &amp; BENEFITS)</a:t>
            </a:r>
          </a:p>
          <a:p>
            <a:endParaRPr lang="en-US" dirty="0">
              <a:solidFill>
                <a:srgbClr val="F0F0F0"/>
              </a:solidFill>
            </a:endParaRPr>
          </a:p>
          <a:p>
            <a:r>
              <a:rPr lang="en-US" b="1" dirty="0">
                <a:solidFill>
                  <a:srgbClr val="F0F0F0"/>
                </a:solidFill>
              </a:rPr>
              <a:t>SAY:</a:t>
            </a:r>
            <a:r>
              <a:rPr lang="en-US" dirty="0">
                <a:solidFill>
                  <a:srgbClr val="F0F0F0"/>
                </a:solidFill>
              </a:rPr>
              <a:t> Once you’ve built a connection, give them some more detail about the product. Share features and benefits, and what sets Nutrilite™ Organics products apart from others in the marketplace.</a:t>
            </a:r>
          </a:p>
          <a:p>
            <a:endParaRPr lang="en-US" dirty="0">
              <a:solidFill>
                <a:srgbClr val="F0F0F0"/>
              </a:solidFill>
            </a:endParaRPr>
          </a:p>
          <a:p>
            <a:r>
              <a:rPr lang="en-US" b="1" dirty="0">
                <a:solidFill>
                  <a:srgbClr val="F0F0F0"/>
                </a:solidFill>
              </a:rPr>
              <a:t>SAY:</a:t>
            </a:r>
            <a:r>
              <a:rPr lang="en-US" b="0" dirty="0">
                <a:solidFill>
                  <a:srgbClr val="F0F0F0"/>
                </a:solidFill>
              </a:rPr>
              <a:t> Remember, it’s important to always </a:t>
            </a:r>
            <a:r>
              <a:rPr lang="en-US" b="0" i="1" dirty="0">
                <a:solidFill>
                  <a:srgbClr val="F0F0F0"/>
                </a:solidFill>
              </a:rPr>
              <a:t>connect </a:t>
            </a:r>
            <a:r>
              <a:rPr lang="en-US" b="0" i="0" dirty="0">
                <a:solidFill>
                  <a:srgbClr val="F0F0F0"/>
                </a:solidFill>
              </a:rPr>
              <a:t>the features and benefits for a customer. Explain the features of the product – like the ingredients or how it’s used – then explain how those features </a:t>
            </a:r>
            <a:r>
              <a:rPr lang="en-US" b="0" i="1" dirty="0">
                <a:solidFill>
                  <a:srgbClr val="F0F0F0"/>
                </a:solidFill>
              </a:rPr>
              <a:t>benefit</a:t>
            </a:r>
            <a:r>
              <a:rPr lang="en-US" b="0" i="0" dirty="0">
                <a:solidFill>
                  <a:srgbClr val="F0F0F0"/>
                </a:solidFill>
              </a:rPr>
              <a:t> the customer and help them live a happier, healthier life!</a:t>
            </a:r>
            <a:endParaRPr lang="en-US" b="1" dirty="0">
              <a:solidFill>
                <a:srgbClr val="F0F0F0"/>
              </a:solidFill>
            </a:endParaRPr>
          </a:p>
          <a:p>
            <a:endParaRPr lang="en-US" dirty="0">
              <a:solidFill>
                <a:srgbClr val="F0F0F0"/>
              </a:solidFill>
            </a:endParaRPr>
          </a:p>
          <a:p>
            <a:r>
              <a:rPr lang="en-US" b="1" dirty="0">
                <a:solidFill>
                  <a:srgbClr val="F0F0F0"/>
                </a:solidFill>
              </a:rPr>
              <a:t>SAY:</a:t>
            </a:r>
            <a:r>
              <a:rPr lang="en-US" dirty="0">
                <a:solidFill>
                  <a:srgbClr val="F0F0F0"/>
                </a:solidFill>
              </a:rPr>
              <a:t> Let’s look at each product.</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4269082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DF792C-22B0-274A-A317-1115A90D032F}"/>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5 seconds</a:t>
            </a:r>
          </a:p>
          <a:p>
            <a:pPr algn="r"/>
            <a:r>
              <a:rPr lang="en-US" dirty="0">
                <a:solidFill>
                  <a:srgbClr val="F0F0F0"/>
                </a:solidFill>
                <a:cs typeface="Calibri" panose="020F0502020204030204"/>
              </a:rPr>
              <a:t>(USE FEATURES &amp; BENEFITS)</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First is Plant Protein Powder.</a:t>
            </a:r>
            <a:br>
              <a:rPr lang="en-US" dirty="0">
                <a:solidFill>
                  <a:srgbClr val="F0F0F0"/>
                </a:solidFill>
                <a:cs typeface="Calibri" panose="020F0502020204030204"/>
              </a:rPr>
            </a:br>
            <a:endParaRPr lang="en-US" b="1" dirty="0">
              <a:solidFill>
                <a:srgbClr val="F0F0F0"/>
              </a:solidFill>
              <a:cs typeface="Calibri" panose="020F0502020204030204"/>
            </a:endParaRPr>
          </a:p>
          <a:p>
            <a:endParaRPr lang="en-US" sz="1100" b="1" i="0" u="none" strike="noStrike" baseline="0" dirty="0">
              <a:solidFill>
                <a:srgbClr val="F0F0F0"/>
              </a:solidFill>
            </a:endParaRPr>
          </a:p>
          <a:p>
            <a:endParaRPr lang="en-US" b="1" dirty="0">
              <a:solidFill>
                <a:srgbClr val="F0F0F0"/>
              </a:solidFill>
            </a:endParaRPr>
          </a:p>
          <a:p>
            <a:endParaRPr lang="en-US" sz="1100" b="1" i="0" u="none" strike="noStrike" baseline="0"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3374564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C8581C2-EDB1-364F-93CD-CC3EEB815668}"/>
              </a:ext>
            </a:extLst>
          </p:cNvPr>
          <p:cNvPicPr>
            <a:picLocks noChangeAspect="1"/>
          </p:cNvPicPr>
          <p:nvPr/>
        </p:nvPicPr>
        <p:blipFill>
          <a:blip r:embed="rId3"/>
          <a:stretch>
            <a:fillRect/>
          </a:stretch>
        </p:blipFill>
        <p:spPr>
          <a:xfrm>
            <a:off x="31115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2 minutes</a:t>
            </a:r>
          </a:p>
          <a:p>
            <a:pPr algn="r"/>
            <a:r>
              <a:rPr lang="en-US" dirty="0">
                <a:solidFill>
                  <a:srgbClr val="F0F0F0"/>
                </a:solidFill>
                <a:cs typeface="Calibri" panose="020F0502020204030204"/>
              </a:rPr>
              <a:t>(USE FEATURES &amp; BENEFITS)</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This product delivers 21 grams of plant-based protein in every serving. Like we saw earlier, that protein is important to our bodies and helps support overall wellness.* So 21g grams of protein is the feature, and supporting wellness is the benefit!*   </a:t>
            </a:r>
          </a:p>
          <a:p>
            <a:endParaRPr lang="en-US" dirty="0">
              <a:solidFill>
                <a:srgbClr val="F0F0F0"/>
              </a:solidFill>
              <a:cs typeface="Calibri" panose="020F0502020204030204"/>
            </a:endParaRPr>
          </a:p>
          <a:p>
            <a:r>
              <a:rPr lang="en-US" b="1" dirty="0">
                <a:solidFill>
                  <a:srgbClr val="F0F0F0"/>
                </a:solidFill>
                <a:cs typeface="Calibri" panose="020F0502020204030204"/>
              </a:rPr>
              <a:t>SAY: </a:t>
            </a:r>
            <a:r>
              <a:rPr lang="en-US" b="0" dirty="0">
                <a:solidFill>
                  <a:srgbClr val="F0F0F0"/>
                </a:solidFill>
                <a:cs typeface="Calibri" panose="020F0502020204030204"/>
              </a:rPr>
              <a:t>This product</a:t>
            </a:r>
            <a:r>
              <a:rPr lang="en-US" dirty="0">
                <a:solidFill>
                  <a:srgbClr val="F0F0F0"/>
                </a:solidFill>
                <a:cs typeface="Calibri" panose="020F0502020204030204"/>
              </a:rPr>
              <a:t> comes in two delicious flavors: vanilla and chocolate. It also contains peas and chia grown right on Nutrilite™ certified organic farms and partner farms. We’ve already covered why that feature is important and benefits your customer – it’s the quality behind being USDA Organic certified, and the peace of mind of Nutrilite™ traceability!</a:t>
            </a:r>
          </a:p>
          <a:p>
            <a:endParaRPr lang="en-US" dirty="0">
              <a:solidFill>
                <a:srgbClr val="F0F0F0"/>
              </a:solidFill>
              <a:cs typeface="Calibri" panose="020F0502020204030204"/>
            </a:endParaRPr>
          </a:p>
          <a:p>
            <a:r>
              <a:rPr lang="en-US" b="1" dirty="0">
                <a:solidFill>
                  <a:srgbClr val="F0F0F0"/>
                </a:solidFill>
                <a:cs typeface="Calibri" panose="020F0502020204030204"/>
              </a:rPr>
              <a:t>SAY: </a:t>
            </a:r>
            <a:r>
              <a:rPr lang="en-US" b="0" dirty="0">
                <a:solidFill>
                  <a:srgbClr val="F0F0F0"/>
                </a:solidFill>
                <a:cs typeface="Calibri" panose="020F0502020204030204"/>
              </a:rPr>
              <a:t>Remember, connect the feature to the benefit, every time!</a:t>
            </a:r>
            <a:endParaRPr lang="en-US" b="1" dirty="0">
              <a:solidFill>
                <a:srgbClr val="F0F0F0"/>
              </a:solidFill>
              <a:cs typeface="Calibri" panose="020F0502020204030204"/>
            </a:endParaRPr>
          </a:p>
          <a:p>
            <a:endParaRPr lang="en-US" b="1" dirty="0">
              <a:solidFill>
                <a:srgbClr val="F0F0F0"/>
              </a:solidFill>
              <a:cs typeface="Calibri" panose="020F0502020204030204"/>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solidFill>
                <a:srgbClr val="F0F0F0"/>
              </a:solidFill>
              <a:cs typeface="Calibri" panose="020F0502020204030204"/>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21190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09245C9-30DA-4341-BF3B-EE783D5B73DB}"/>
              </a:ext>
            </a:extLst>
          </p:cNvPr>
          <p:cNvPicPr>
            <a:picLocks noChangeAspect="1"/>
          </p:cNvPicPr>
          <p:nvPr/>
        </p:nvPicPr>
        <p:blipFill>
          <a:blip r:embed="rId3"/>
          <a:stretch>
            <a:fillRect/>
          </a:stretch>
        </p:blipFill>
        <p:spPr>
          <a:xfrm>
            <a:off x="69850" y="209550"/>
            <a:ext cx="6718300" cy="8724900"/>
          </a:xfrm>
          <a:prstGeom prst="rect">
            <a:avLst/>
          </a:prstGeom>
        </p:spPr>
      </p:pic>
      <p:sp>
        <p:nvSpPr>
          <p:cNvPr id="2" name="Slide Image Placeholder 1"/>
          <p:cNvSpPr>
            <a:spLocks noGrp="1" noRot="1" noChangeAspect="1"/>
          </p:cNvSpPr>
          <p:nvPr>
            <p:ph type="sldImg"/>
          </p:nvPr>
        </p:nvSpPr>
        <p:spPr>
          <a:xfrm>
            <a:off x="69850" y="220663"/>
            <a:ext cx="2782888" cy="1565275"/>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cs typeface="Calibri" panose="020F0502020204030204"/>
              </a:rPr>
              <a:t>2 minutes</a:t>
            </a:r>
          </a:p>
          <a:p>
            <a:pPr algn="r"/>
            <a:r>
              <a:rPr lang="en-US" dirty="0">
                <a:solidFill>
                  <a:srgbClr val="F0F0F0"/>
                </a:solidFill>
                <a:cs typeface="Calibri" panose="020F0502020204030204"/>
              </a:rPr>
              <a:t>(USE FEATURES &amp; BENEFITS)</a:t>
            </a:r>
          </a:p>
          <a:p>
            <a:endParaRPr lang="en-US" b="1"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You might be familiar with some other Amway protein powder products and be asking yourself, how is this one different? First, compared to Nutrilite™ All Plant Protein Powder, Nutrilite™ Organics has </a:t>
            </a:r>
            <a:r>
              <a:rPr lang="en-US" b="1" dirty="0">
                <a:solidFill>
                  <a:srgbClr val="F0F0F0"/>
                </a:solidFill>
                <a:cs typeface="Calibri" panose="020F0502020204030204"/>
              </a:rPr>
              <a:t>double the protein</a:t>
            </a:r>
            <a:r>
              <a:rPr lang="en-US" dirty="0">
                <a:solidFill>
                  <a:srgbClr val="F0F0F0"/>
                </a:solidFill>
                <a:cs typeface="Calibri" panose="020F0502020204030204"/>
              </a:rPr>
              <a:t> in every serving! It also has the benefits of being USDA Organic certified, non-GMO, and gluten- and soy-free. In fact, this product </a:t>
            </a:r>
            <a:r>
              <a:rPr lang="en-US" i="1" dirty="0">
                <a:solidFill>
                  <a:srgbClr val="F0F0F0"/>
                </a:solidFill>
                <a:cs typeface="Calibri" panose="020F0502020204030204"/>
              </a:rPr>
              <a:t>replaces</a:t>
            </a:r>
            <a:r>
              <a:rPr lang="en-US" dirty="0">
                <a:solidFill>
                  <a:srgbClr val="F0F0F0"/>
                </a:solidFill>
                <a:cs typeface="Calibri" panose="020F0502020204030204"/>
              </a:rPr>
              <a:t> All Plant Protein Powder! That’s why All Plant Protein Powder isn’t on this slide.</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Amway also has a protein product called XS™ Protein Pods. As you can see, Nutrilite™ Organics Protein Powder and XS™ Protein Pods are for different types of customers. Nutrilite™ Organics powder is really for people looking to increase their daily protein intake and support overall wellness. XS™ Pods help someone build lean muscle or boost their physical performance. That’s why pods have what’s called “complete” protein, containing all nine of the essential amino acids a body needs each day. Don’t worry though, your customers still get those amino acids with Nutrilite™ Organics, just in lower amounts. And, </a:t>
            </a:r>
            <a:r>
              <a:rPr lang="en-US" i="1" dirty="0">
                <a:solidFill>
                  <a:srgbClr val="F0F0F0"/>
                </a:solidFill>
                <a:cs typeface="Calibri" panose="020F0502020204030204"/>
              </a:rPr>
              <a:t>only</a:t>
            </a:r>
            <a:r>
              <a:rPr lang="en-US" dirty="0">
                <a:solidFill>
                  <a:srgbClr val="F0F0F0"/>
                </a:solidFill>
                <a:cs typeface="Calibri" panose="020F0502020204030204"/>
              </a:rPr>
              <a:t> Nutrilite™ Organics is vegan and USDA Organic certified. </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b="0" dirty="0">
                <a:solidFill>
                  <a:srgbClr val="F0F0F0"/>
                </a:solidFill>
                <a:cs typeface="Calibri" panose="020F0502020204030204"/>
              </a:rPr>
              <a:t> Depending on your customer’s needs, either product could be the right choice! That’s why it’s so important to focus on what your customer says and direct them to the best product. </a:t>
            </a:r>
          </a:p>
          <a:p>
            <a:endParaRPr lang="en-US" b="0" dirty="0">
              <a:solidFill>
                <a:srgbClr val="F0F0F0"/>
              </a:solidFill>
              <a:cs typeface="Calibri" panose="020F0502020204030204"/>
            </a:endParaRPr>
          </a:p>
          <a:p>
            <a:r>
              <a:rPr lang="en-US" b="1" dirty="0">
                <a:solidFill>
                  <a:srgbClr val="F0F0F0"/>
                </a:solidFill>
                <a:cs typeface="Calibri" panose="020F0502020204030204"/>
              </a:rPr>
              <a:t>SAY:</a:t>
            </a:r>
            <a:r>
              <a:rPr lang="en-US" b="0" dirty="0">
                <a:solidFill>
                  <a:srgbClr val="F0F0F0"/>
                </a:solidFill>
                <a:cs typeface="Calibri" panose="020F0502020204030204"/>
              </a:rPr>
              <a:t> Handy charts like this are in the Nutrilite™ Organics Insider’s Guide on the Amway™ Resource Center.</a:t>
            </a:r>
            <a:endParaRPr lang="en-US" b="1" dirty="0">
              <a:solidFill>
                <a:srgbClr val="F0F0F0"/>
              </a:solidFill>
              <a:cs typeface="Calibri" panose="020F0502020204030204"/>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p>
        </p:txBody>
      </p:sp>
    </p:spTree>
    <p:extLst>
      <p:ext uri="{BB962C8B-B14F-4D97-AF65-F5344CB8AC3E}">
        <p14:creationId xmlns:p14="http://schemas.microsoft.com/office/powerpoint/2010/main" val="2838238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E986639-E003-C843-B7CC-0D0177656F66}"/>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5 seconds</a:t>
            </a:r>
          </a:p>
          <a:p>
            <a:pPr algn="r"/>
            <a:r>
              <a:rPr lang="en-US" dirty="0">
                <a:solidFill>
                  <a:srgbClr val="F0F0F0"/>
                </a:solidFill>
                <a:cs typeface="Calibri" panose="020F0502020204030204"/>
              </a:rPr>
              <a:t>(USE FEATURES &amp; BENEFITS)</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Next is Green Superfood Powder.</a:t>
            </a:r>
          </a:p>
          <a:p>
            <a:endParaRPr lang="en-US" sz="1100" b="1" i="0" u="none" strike="noStrike" baseline="0" dirty="0">
              <a:solidFill>
                <a:srgbClr val="F0F0F0"/>
              </a:solidFill>
              <a:cs typeface="Calibri" panose="020F0502020204030204"/>
            </a:endParaRPr>
          </a:p>
          <a:p>
            <a:endParaRPr lang="en-US" b="1" dirty="0">
              <a:solidFill>
                <a:srgbClr val="F0F0F0"/>
              </a:solidFill>
              <a:cs typeface="Calibri" panose="020F0502020204030204"/>
            </a:endParaRPr>
          </a:p>
          <a:p>
            <a:endParaRPr lang="en-US" sz="1100" b="1" i="0" u="none" strike="noStrike" baseline="0" dirty="0">
              <a:solidFill>
                <a:srgbClr val="F0F0F0"/>
              </a:solidFill>
              <a:cs typeface="Calibri" panose="020F0502020204030204"/>
            </a:endParaRPr>
          </a:p>
          <a:p>
            <a:endParaRPr lang="en-US" sz="1100" b="1" i="0" u="none" strike="noStrike" baseline="0"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292283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A10E856-85B7-5F45-A98D-84EA74DA4C85}"/>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87313" y="209550"/>
            <a:ext cx="2727325" cy="1533525"/>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(USE FEATURES &amp; BENEFITS)</a:t>
            </a:r>
          </a:p>
          <a:p>
            <a:endParaRPr lang="en-US" dirty="0">
              <a:solidFill>
                <a:srgbClr val="F0F0F0"/>
              </a:solidFill>
            </a:endParaRPr>
          </a:p>
          <a:p>
            <a:r>
              <a:rPr lang="en-US" b="1" dirty="0">
                <a:solidFill>
                  <a:srgbClr val="F0F0F0"/>
                </a:solidFill>
              </a:rPr>
              <a:t>SAY:</a:t>
            </a:r>
            <a:r>
              <a:rPr lang="en-US" dirty="0">
                <a:solidFill>
                  <a:srgbClr val="F0F0F0"/>
                </a:solidFill>
              </a:rPr>
              <a:t> Green Superfood Powder is packed with nutrients from 10 green vegetables and grasses. All those ingredients combine to help support wellness, energy and digestion.*</a:t>
            </a:r>
          </a:p>
          <a:p>
            <a:endParaRPr lang="en-US" b="1" dirty="0">
              <a:solidFill>
                <a:srgbClr val="F0F0F0"/>
              </a:solidFill>
            </a:endParaRPr>
          </a:p>
          <a:p>
            <a:r>
              <a:rPr lang="en-US" b="1" dirty="0">
                <a:solidFill>
                  <a:srgbClr val="F0F0F0"/>
                </a:solidFill>
              </a:rPr>
              <a:t>SAY:</a:t>
            </a:r>
            <a:r>
              <a:rPr lang="en-US" dirty="0">
                <a:solidFill>
                  <a:srgbClr val="F0F0F0"/>
                </a:solidFill>
              </a:rPr>
              <a:t> It even has the fiber equivalent to 1 cup of broccoli. Plus, the spinach, broccoli and kale inside are grown on certified organic partner farms.</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r>
              <a:rPr lang="en-US" sz="1000" b="0" i="1" u="none" strike="noStrike" baseline="0" dirty="0">
                <a:solidFill>
                  <a:srgbClr val="F0F0F0"/>
                </a:solidFill>
              </a:rPr>
              <a:t>*This statement has not been evaluated by the Food and Drug Administration. This product is not intended to diagnose, treat, cure or prevent any disease.</a:t>
            </a:r>
            <a:endParaRPr lang="en-US" sz="1000" i="1" dirty="0">
              <a:solidFill>
                <a:srgbClr val="F0F0F0"/>
              </a:solidFill>
            </a:endParaRPr>
          </a:p>
          <a:p>
            <a:endParaRPr lang="en-US" dirty="0"/>
          </a:p>
        </p:txBody>
      </p:sp>
    </p:spTree>
    <p:extLst>
      <p:ext uri="{BB962C8B-B14F-4D97-AF65-F5344CB8AC3E}">
        <p14:creationId xmlns:p14="http://schemas.microsoft.com/office/powerpoint/2010/main" val="1369033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9B3CDA4-A030-0E44-874A-B98811706CC5}"/>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5 seconds</a:t>
            </a:r>
          </a:p>
          <a:p>
            <a:pPr algn="r"/>
            <a:r>
              <a:rPr lang="en-US" dirty="0">
                <a:solidFill>
                  <a:srgbClr val="F0F0F0"/>
                </a:solidFill>
                <a:cs typeface="Calibri" panose="020F0502020204030204"/>
              </a:rPr>
              <a:t>(USE FEATURES &amp; BENEFITS)</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Next is Immunity Superfood Powder.</a:t>
            </a:r>
            <a:br>
              <a:rPr lang="en-US" dirty="0">
                <a:solidFill>
                  <a:srgbClr val="F0F0F0"/>
                </a:solidFill>
                <a:cs typeface="Calibri" panose="020F0502020204030204"/>
              </a:rPr>
            </a:br>
            <a:endParaRPr lang="en-US" b="1" dirty="0">
              <a:solidFill>
                <a:srgbClr val="F0F0F0"/>
              </a:solidFill>
              <a:cs typeface="Calibri" panose="020F0502020204030204"/>
            </a:endParaRPr>
          </a:p>
          <a:p>
            <a:endParaRPr lang="en-US" sz="1100" b="1" i="0" u="none" strike="noStrike" baseline="0" dirty="0">
              <a:solidFill>
                <a:srgbClr val="F0F0F0"/>
              </a:solidFill>
            </a:endParaRPr>
          </a:p>
          <a:p>
            <a:endParaRPr lang="en-US" b="1" dirty="0">
              <a:solidFill>
                <a:srgbClr val="F0F0F0"/>
              </a:solidFill>
            </a:endParaRPr>
          </a:p>
          <a:p>
            <a:endParaRPr lang="en-US" sz="1100" b="1" i="0" u="none" strike="noStrike" baseline="0"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3127970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6E5C965-66C7-9F4B-8BFF-CA7DD616D0FB}"/>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98425" y="209550"/>
            <a:ext cx="2727325" cy="1533525"/>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(USE FEATURES &amp; BENEFITS)</a:t>
            </a:r>
          </a:p>
          <a:p>
            <a:endParaRPr lang="en-US" b="1" dirty="0">
              <a:solidFill>
                <a:srgbClr val="F0F0F0"/>
              </a:solidFill>
            </a:endParaRPr>
          </a:p>
          <a:p>
            <a:r>
              <a:rPr lang="en-US" b="1" dirty="0">
                <a:solidFill>
                  <a:srgbClr val="F0F0F0"/>
                </a:solidFill>
              </a:rPr>
              <a:t>SAY: </a:t>
            </a:r>
            <a:r>
              <a:rPr lang="en-US" dirty="0">
                <a:solidFill>
                  <a:srgbClr val="F0F0F0"/>
                </a:solidFill>
              </a:rPr>
              <a:t>Immunity Superfood Powder is packed with nutrients from 10 purple and red superfruits. Together, they provide natural immune support.*</a:t>
            </a:r>
          </a:p>
          <a:p>
            <a:endParaRPr lang="en-US" b="1" dirty="0">
              <a:solidFill>
                <a:srgbClr val="F0F0F0"/>
              </a:solidFill>
            </a:endParaRPr>
          </a:p>
          <a:p>
            <a:r>
              <a:rPr lang="en-US" b="1" dirty="0">
                <a:solidFill>
                  <a:srgbClr val="F0F0F0"/>
                </a:solidFill>
              </a:rPr>
              <a:t>SAY: </a:t>
            </a:r>
            <a:r>
              <a:rPr lang="en-US" dirty="0">
                <a:solidFill>
                  <a:srgbClr val="F0F0F0"/>
                </a:solidFill>
              </a:rPr>
              <a:t>Each serving has the natural vitamin C equivalent of 12 cups of blueberries. And acerola cherries and elderberries grown on our own Nutrilite™ certified organic farms and partner farms.</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sz="1100" dirty="0">
              <a:solidFill>
                <a:srgbClr val="F0F0F0"/>
              </a:solidFill>
            </a:endParaRPr>
          </a:p>
          <a:p>
            <a:endParaRPr lang="en-US" dirty="0">
              <a:solidFill>
                <a:srgbClr val="F0F0F0"/>
              </a:solidFill>
            </a:endParaRPr>
          </a:p>
          <a:p>
            <a:r>
              <a:rPr lang="en-US" sz="1000" b="0" i="1" u="none" strike="noStrike" baseline="0" dirty="0">
                <a:solidFill>
                  <a:srgbClr val="F0F0F0"/>
                </a:solidFill>
              </a:rPr>
              <a:t>*This statement has not been evaluated by the Food and Drug Administration. This product is not intended to diagnose, treat, cure or prevent any disease.</a:t>
            </a:r>
            <a:endParaRPr lang="en-US" sz="1000" i="1" dirty="0">
              <a:solidFill>
                <a:srgbClr val="F0F0F0"/>
              </a:solidFill>
            </a:endParaRPr>
          </a:p>
          <a:p>
            <a:endParaRPr lang="en-US" sz="1100" dirty="0"/>
          </a:p>
          <a:p>
            <a:endParaRPr lang="en-US" b="1" dirty="0"/>
          </a:p>
          <a:p>
            <a:endParaRPr lang="en-US" dirty="0"/>
          </a:p>
        </p:txBody>
      </p:sp>
    </p:spTree>
    <p:extLst>
      <p:ext uri="{BB962C8B-B14F-4D97-AF65-F5344CB8AC3E}">
        <p14:creationId xmlns:p14="http://schemas.microsoft.com/office/powerpoint/2010/main" val="369694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6B6DF737-52F6-41BE-BDA8-F0336F4CBCEF}"/>
              </a:ext>
            </a:extLst>
          </p:cNvPr>
          <p:cNvSpPr>
            <a:spLocks noGrp="1"/>
          </p:cNvSpPr>
          <p:nvPr>
            <p:ph type="body" idx="1"/>
          </p:nvPr>
        </p:nvSpPr>
        <p:spPr>
          <a:xfrm>
            <a:off x="301752" y="-91440000"/>
            <a:ext cx="6455664" cy="8551541"/>
          </a:xfrm>
        </p:spPr>
        <p:txBody>
          <a:bodyPr/>
          <a:lstStyle/>
          <a:p>
            <a:pPr marL="0" marR="0">
              <a:lnSpc>
                <a:spcPct val="107000"/>
              </a:lnSpc>
              <a:spcBef>
                <a:spcPts val="0"/>
              </a:spcBef>
              <a:spcAft>
                <a:spcPts val="0"/>
              </a:spcAft>
            </a:pPr>
            <a:r>
              <a:rPr lang="en-US" b="1" dirty="0">
                <a:solidFill>
                  <a:srgbClr val="F0F0F0"/>
                </a:solidFill>
                <a:effectLst/>
                <a:ea typeface="Calibri" panose="020F0502020204030204" pitchFamily="34" charset="0"/>
              </a:rPr>
              <a:t>LEAD A TEAM:</a:t>
            </a:r>
          </a:p>
          <a:p>
            <a:pPr marL="0" marR="0">
              <a:lnSpc>
                <a:spcPct val="107000"/>
              </a:lnSpc>
              <a:spcBef>
                <a:spcPts val="0"/>
              </a:spcBef>
              <a:spcAft>
                <a:spcPts val="0"/>
              </a:spcAft>
            </a:pPr>
            <a:r>
              <a:rPr lang="en-US" b="1" dirty="0">
                <a:solidFill>
                  <a:srgbClr val="F0F0F0"/>
                </a:solidFill>
                <a:effectLst/>
                <a:ea typeface="Calibri" panose="020F0502020204030204" pitchFamily="34" charset="0"/>
              </a:rPr>
              <a:t>TIPS TO TRAIN YOUR TEAM</a:t>
            </a:r>
          </a:p>
          <a:p>
            <a:pPr marL="0" marR="0">
              <a:lnSpc>
                <a:spcPct val="107000"/>
              </a:lnSpc>
              <a:spcBef>
                <a:spcPts val="0"/>
              </a:spcBef>
              <a:spcAft>
                <a:spcPts val="0"/>
              </a:spcAft>
            </a:pPr>
            <a:r>
              <a:rPr lang="en-US" b="1" dirty="0">
                <a:solidFill>
                  <a:srgbClr val="F0F0F0"/>
                </a:solidFill>
                <a:effectLst/>
                <a:ea typeface="Calibri" panose="020F0502020204030204" pitchFamily="34" charset="0"/>
              </a:rPr>
              <a:t> </a:t>
            </a:r>
            <a:endParaRPr lang="en-US" dirty="0">
              <a:solidFill>
                <a:srgbClr val="F0F0F0"/>
              </a:solidFill>
              <a:effectLst/>
              <a:ea typeface="Calibri" panose="020F0502020204030204" pitchFamily="34"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en-US" b="1" dirty="0">
                <a:solidFill>
                  <a:srgbClr val="F0F0F0"/>
                </a:solidFill>
                <a:effectLst/>
                <a:ea typeface="Calibri" panose="020F0502020204030204" pitchFamily="34" charset="0"/>
              </a:rPr>
              <a:t>Get Ready for In-Person</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Download the presentation. You’ll need either PowerPoint® or Keynote® to open the presentation.</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Download the presentation. You’ll need either PowerPoint® or Keynote® to open the presentation.</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Print the PowerPoint® Facilitator notes. It’s best to print them one sided.</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Practice by reviewing the notes and the activities. Add notes and examples to make the presentation YOURS.</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Bring your presentation to life by using actual Amway products.</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Determine which training: In-Person OR Virtual. </a:t>
            </a:r>
          </a:p>
          <a:p>
            <a:pPr marL="190500" indent="-171450">
              <a:buFont typeface="Arial" panose="020B0604020202020204" pitchFamily="34" charset="0"/>
              <a:buChar char="•"/>
            </a:pPr>
            <a:r>
              <a:rPr lang="en-US" sz="1100" b="1"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All IBOs follow the Digital Communications Standards, Rules of Conduct and Quality Assurance Standards. </a:t>
            </a:r>
          </a:p>
          <a:p>
            <a:endParaRPr lang="en-US" dirty="0">
              <a:solidFill>
                <a:srgbClr val="F0F0F0"/>
              </a:solidFill>
              <a:effectLst/>
              <a:ea typeface="Calibri" panose="020F0502020204030204" pitchFamily="34" charset="0"/>
            </a:endParaRPr>
          </a:p>
          <a:p>
            <a:pPr marL="228600" marR="0" lvl="0" indent="-228600">
              <a:lnSpc>
                <a:spcPct val="107000"/>
              </a:lnSpc>
              <a:spcBef>
                <a:spcPts val="0"/>
              </a:spcBef>
              <a:spcAft>
                <a:spcPts val="0"/>
              </a:spcAft>
              <a:buFont typeface="Wingdings" panose="05000000000000000000" pitchFamily="2" charset="2"/>
              <a:buChar char=""/>
            </a:pPr>
            <a:r>
              <a:rPr lang="en-US" dirty="0">
                <a:solidFill>
                  <a:srgbClr val="F0F0F0"/>
                </a:solidFill>
                <a:effectLst/>
                <a:ea typeface="Calibri" panose="020F0502020204030204" pitchFamily="34" charset="0"/>
              </a:rPr>
              <a:t>Confirm Location (size based on attendance)</a:t>
            </a:r>
          </a:p>
          <a:p>
            <a:pPr marL="4000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Someone’s home</a:t>
            </a:r>
          </a:p>
          <a:p>
            <a:pPr marL="4000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Appropriate public place (library conference room)</a:t>
            </a:r>
          </a:p>
          <a:p>
            <a:pPr marL="4000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Rented hotel meeting rooms</a:t>
            </a:r>
          </a:p>
          <a:p>
            <a:pPr marL="228600" marR="0" lvl="0" indent="-228600">
              <a:lnSpc>
                <a:spcPct val="107000"/>
              </a:lnSpc>
              <a:spcBef>
                <a:spcPts val="0"/>
              </a:spcBef>
              <a:spcAft>
                <a:spcPts val="0"/>
              </a:spcAft>
              <a:buFont typeface="Wingdings" panose="05000000000000000000" pitchFamily="2" charset="2"/>
              <a:buChar char=""/>
            </a:pPr>
            <a:r>
              <a:rPr lang="en-US" dirty="0">
                <a:solidFill>
                  <a:srgbClr val="F0F0F0"/>
                </a:solidFill>
                <a:effectLst/>
                <a:ea typeface="Calibri" panose="020F0502020204030204" pitchFamily="34" charset="0"/>
              </a:rPr>
              <a:t>Send Invitations</a:t>
            </a:r>
          </a:p>
          <a:p>
            <a:pPr marL="228600" marR="0" lvl="0" indent="-228600">
              <a:lnSpc>
                <a:spcPct val="107000"/>
              </a:lnSpc>
              <a:spcBef>
                <a:spcPts val="0"/>
              </a:spcBef>
              <a:spcAft>
                <a:spcPts val="0"/>
              </a:spcAft>
              <a:buFont typeface="Wingdings" panose="05000000000000000000" pitchFamily="2" charset="2"/>
              <a:buChar char=""/>
            </a:pPr>
            <a:r>
              <a:rPr lang="en-US" dirty="0">
                <a:solidFill>
                  <a:srgbClr val="F0F0F0"/>
                </a:solidFill>
                <a:effectLst/>
                <a:ea typeface="Calibri" panose="020F0502020204030204" pitchFamily="34" charset="0"/>
              </a:rPr>
              <a:t>Set Up and Test AV Equipment</a:t>
            </a:r>
          </a:p>
          <a:p>
            <a:pPr marL="400050" marR="0" lvl="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Computer, projector, mic, speakers, wireless slide advancer (optional)</a:t>
            </a:r>
          </a:p>
          <a:p>
            <a:pPr marL="4000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Confirm training tools: flipchart paper, markers, handouts (optional)</a:t>
            </a:r>
          </a:p>
          <a:p>
            <a:pPr marL="4000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Identify if assistance is needed to help with training session</a:t>
            </a:r>
          </a:p>
          <a:p>
            <a:pPr marL="0" marR="0">
              <a:lnSpc>
                <a:spcPct val="107000"/>
              </a:lnSpc>
              <a:spcBef>
                <a:spcPts val="0"/>
              </a:spcBef>
              <a:spcAft>
                <a:spcPts val="0"/>
              </a:spcAft>
            </a:pPr>
            <a:r>
              <a:rPr lang="en-US" dirty="0">
                <a:solidFill>
                  <a:srgbClr val="F0F0F0"/>
                </a:solidFill>
                <a:effectLst/>
                <a:ea typeface="Calibri" panose="020F0502020204030204" pitchFamily="34" charset="0"/>
              </a:rPr>
              <a:t> </a:t>
            </a:r>
          </a:p>
          <a:p>
            <a:pPr marL="0" marR="0">
              <a:lnSpc>
                <a:spcPct val="107000"/>
              </a:lnSpc>
              <a:spcBef>
                <a:spcPts val="0"/>
              </a:spcBef>
              <a:spcAft>
                <a:spcPts val="0"/>
              </a:spcAft>
            </a:pPr>
            <a:r>
              <a:rPr lang="en-US" b="1" dirty="0">
                <a:solidFill>
                  <a:srgbClr val="F0F0F0"/>
                </a:solidFill>
                <a:effectLst/>
                <a:ea typeface="Calibri" panose="020F0502020204030204" pitchFamily="34" charset="0"/>
              </a:rPr>
              <a:t>Conduct Your In-Person Training Session</a:t>
            </a:r>
            <a:endParaRPr lang="en-US" dirty="0">
              <a:solidFill>
                <a:srgbClr val="F0F0F0"/>
              </a:solidFill>
              <a:effectLst/>
              <a:ea typeface="Calibri" panose="020F050202020403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For a fun session, start your training with an activity that will help participants feel comfortable.</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Use voice volume to change your voice inflection and tone—this will show your enthusiasm for the training and keep participants engaged.</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Leave your audience with action items, communicate your follow up plan, and where they can find your training resources.</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Most In-Person Learning presentations require 30–45 minutes. Experts recommend limiting training sessions to no more than 90 minutes.</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Establish engagement with open discussion, games, small group break outs, role playing.</a:t>
            </a:r>
          </a:p>
          <a:p>
            <a:pPr marL="0" marR="0">
              <a:lnSpc>
                <a:spcPct val="107000"/>
              </a:lnSpc>
              <a:spcBef>
                <a:spcPts val="0"/>
              </a:spcBef>
              <a:spcAft>
                <a:spcPts val="0"/>
              </a:spcAft>
            </a:pPr>
            <a:r>
              <a:rPr lang="en-US" dirty="0">
                <a:solidFill>
                  <a:srgbClr val="F0F0F0"/>
                </a:solidFill>
                <a:effectLst/>
                <a:ea typeface="Calibri" panose="020F0502020204030204" pitchFamily="34" charset="0"/>
              </a:rPr>
              <a:t> </a:t>
            </a:r>
          </a:p>
          <a:p>
            <a:pPr marL="0" marR="0">
              <a:lnSpc>
                <a:spcPct val="107000"/>
              </a:lnSpc>
              <a:spcBef>
                <a:spcPts val="0"/>
              </a:spcBef>
              <a:spcAft>
                <a:spcPts val="0"/>
              </a:spcAft>
            </a:pPr>
            <a:r>
              <a:rPr lang="en-US" b="1" dirty="0">
                <a:solidFill>
                  <a:srgbClr val="F0F0F0"/>
                </a:solidFill>
                <a:effectLst/>
                <a:ea typeface="Calibri" panose="020F0502020204030204" pitchFamily="34" charset="0"/>
              </a:rPr>
              <a:t>Post-Training In-Person Follow Up</a:t>
            </a:r>
            <a:endParaRPr lang="en-US" dirty="0">
              <a:solidFill>
                <a:srgbClr val="F0F0F0"/>
              </a:solidFill>
              <a:effectLst/>
              <a:ea typeface="Calibri" panose="020F050202020403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Keep the learning going by reminding participants of key ideas by text or during regular meetings.</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Make resources available to participants so that they can access them and reinforce what they learned during training.</a:t>
            </a:r>
          </a:p>
          <a:p>
            <a:pPr marL="171450" marR="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Keep your participants accountable by encouraging them to follow through with action items that they committed to.</a:t>
            </a:r>
          </a:p>
          <a:p>
            <a:pPr marL="171450" marR="0" lvl="0" indent="-171450">
              <a:lnSpc>
                <a:spcPct val="107000"/>
              </a:lnSpc>
              <a:spcBef>
                <a:spcPts val="0"/>
              </a:spcBef>
              <a:spcAft>
                <a:spcPts val="0"/>
              </a:spcAft>
              <a:buFont typeface="Arial" panose="020B0604020202020204" pitchFamily="34" charset="0"/>
              <a:buChar char="•"/>
            </a:pPr>
            <a:r>
              <a:rPr lang="en-US" dirty="0">
                <a:solidFill>
                  <a:srgbClr val="F0F0F0"/>
                </a:solidFill>
                <a:effectLst/>
                <a:ea typeface="Calibri" panose="020F0502020204030204" pitchFamily="34" charset="0"/>
              </a:rPr>
              <a:t>Share links to digital handouts and resources where they can learn more, and suggest simple goals that they can incorporate into their business.</a:t>
            </a:r>
          </a:p>
          <a:p>
            <a:endParaRPr lang="en-US" dirty="0">
              <a:solidFill>
                <a:srgbClr val="F0F0F0"/>
              </a:solidFill>
            </a:endParaRPr>
          </a:p>
        </p:txBody>
      </p:sp>
      <p:pic>
        <p:nvPicPr>
          <p:cNvPr id="8" name="Picture 7">
            <a:extLst>
              <a:ext uri="{FF2B5EF4-FFF2-40B4-BE49-F238E27FC236}">
                <a16:creationId xmlns:a16="http://schemas.microsoft.com/office/drawing/2014/main" id="{E4BCDAF9-2380-D544-AB68-54C8BA37BC12}"/>
              </a:ext>
            </a:extLst>
          </p:cNvPr>
          <p:cNvPicPr>
            <a:picLocks noChangeAspect="1"/>
          </p:cNvPicPr>
          <p:nvPr/>
        </p:nvPicPr>
        <p:blipFill>
          <a:blip r:embed="rId3"/>
          <a:srcRect/>
          <a:stretch/>
        </p:blipFill>
        <p:spPr>
          <a:xfrm>
            <a:off x="91440" y="120354"/>
            <a:ext cx="6675120" cy="8560390"/>
          </a:xfrm>
          <a:prstGeom prst="rect">
            <a:avLst/>
          </a:prstGeom>
          <a:ln w="12700">
            <a:solidFill>
              <a:srgbClr val="00305E"/>
            </a:solidFill>
          </a:ln>
        </p:spPr>
      </p:pic>
    </p:spTree>
    <p:extLst>
      <p:ext uri="{BB962C8B-B14F-4D97-AF65-F5344CB8AC3E}">
        <p14:creationId xmlns:p14="http://schemas.microsoft.com/office/powerpoint/2010/main" val="1317404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FEBEA23-8D2F-DA4D-B5E7-52A6E11A084F}"/>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5 seconds</a:t>
            </a:r>
          </a:p>
          <a:p>
            <a:pPr algn="r"/>
            <a:r>
              <a:rPr lang="en-US" dirty="0">
                <a:solidFill>
                  <a:srgbClr val="F0F0F0"/>
                </a:solidFill>
                <a:cs typeface="Calibri" panose="020F0502020204030204"/>
              </a:rPr>
              <a:t>(USE FEATURES &amp; BENEFITS)</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Last are Men’s and Women’s Daily Multi Gummies, coming later in 2022.</a:t>
            </a:r>
          </a:p>
          <a:p>
            <a:endParaRPr lang="en-US" dirty="0">
              <a:solidFill>
                <a:srgbClr val="F0F0F0"/>
              </a:solidFill>
              <a:cs typeface="Calibri" panose="020F0502020204030204"/>
            </a:endParaRPr>
          </a:p>
          <a:p>
            <a:r>
              <a:rPr lang="en-US" b="1" dirty="0">
                <a:solidFill>
                  <a:srgbClr val="F0F0F0"/>
                </a:solidFill>
                <a:cs typeface="Calibri" panose="020F0502020204030204"/>
              </a:rPr>
              <a:t>SAY: </a:t>
            </a:r>
            <a:r>
              <a:rPr lang="en-US" b="0" dirty="0">
                <a:solidFill>
                  <a:srgbClr val="F0F0F0"/>
                </a:solidFill>
                <a:cs typeface="Calibri" panose="020F0502020204030204"/>
              </a:rPr>
              <a:t>Gummies are the largest growing format within multivitamins. That means you can offer the preferred format to your customers! </a:t>
            </a:r>
            <a:br>
              <a:rPr lang="en-US" dirty="0">
                <a:solidFill>
                  <a:srgbClr val="F0F0F0"/>
                </a:solidFill>
                <a:cs typeface="Calibri" panose="020F0502020204030204"/>
              </a:rPr>
            </a:br>
            <a:endParaRPr lang="en-US" b="1" dirty="0">
              <a:solidFill>
                <a:srgbClr val="F0F0F0"/>
              </a:solidFill>
              <a:cs typeface="Calibri" panose="020F0502020204030204"/>
            </a:endParaRPr>
          </a:p>
          <a:p>
            <a:endParaRPr lang="en-US" sz="1100" b="1" i="0" u="none" strike="noStrike" baseline="0" dirty="0">
              <a:solidFill>
                <a:srgbClr val="F0F0F0"/>
              </a:solidFill>
            </a:endParaRPr>
          </a:p>
          <a:p>
            <a:endParaRPr lang="en-US" b="1" dirty="0">
              <a:solidFill>
                <a:srgbClr val="F0F0F0"/>
              </a:solidFill>
            </a:endParaRPr>
          </a:p>
          <a:p>
            <a:endParaRPr lang="en-US" sz="1100" b="1" i="0" u="none" strike="noStrike" baseline="0"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294959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3E7A7DB-E17E-A94A-A74A-31B5390A9271}"/>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87313" y="209550"/>
            <a:ext cx="2784475" cy="1566863"/>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(USE FEATURES &amp; BENEFITS)</a:t>
            </a:r>
          </a:p>
          <a:p>
            <a:endParaRPr lang="en-US" b="1" dirty="0">
              <a:solidFill>
                <a:srgbClr val="F0F0F0"/>
              </a:solidFill>
            </a:endParaRPr>
          </a:p>
          <a:p>
            <a:r>
              <a:rPr lang="en-US" b="1" dirty="0">
                <a:solidFill>
                  <a:srgbClr val="F0F0F0"/>
                </a:solidFill>
              </a:rPr>
              <a:t>SAY: </a:t>
            </a:r>
            <a:r>
              <a:rPr lang="en-US" dirty="0">
                <a:solidFill>
                  <a:srgbClr val="F0F0F0"/>
                </a:solidFill>
              </a:rPr>
              <a:t>Men’s Daily Multi Gummies were designed to support the health needs of today’s men including immunity, energy, muscle and heart health.* These USDA-Organic gummies include 13 essential vitamins and minerals. Plus, they have 75 grams of plant nutrients from Nutrilite™ certified organic farms and partner farms – such as nutrients from tomatoes, acerola cherries and purple carrots.</a:t>
            </a: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dirty="0">
              <a:solidFill>
                <a:srgbClr val="F0F0F0"/>
              </a:solidFill>
            </a:endParaRPr>
          </a:p>
          <a:p>
            <a:r>
              <a:rPr lang="en-US" sz="1000" b="0" i="1" u="none" strike="noStrike" baseline="0" dirty="0">
                <a:solidFill>
                  <a:srgbClr val="F0F0F0"/>
                </a:solidFill>
              </a:rPr>
              <a:t>*This statement has not been evaluated by the Food and Drug Administration. This product is not intended to diagnose, treat, cure or prevent any disease.</a:t>
            </a:r>
            <a:endParaRPr lang="en-US" sz="1000" i="1" dirty="0">
              <a:solidFill>
                <a:srgbClr val="F0F0F0"/>
              </a:solidFill>
            </a:endParaRPr>
          </a:p>
          <a:p>
            <a:endParaRPr lang="en-US" sz="1100" dirty="0">
              <a:solidFill>
                <a:srgbClr val="F0F0F0"/>
              </a:solidFill>
            </a:endParaRPr>
          </a:p>
          <a:p>
            <a:r>
              <a:rPr lang="en-US" dirty="0">
                <a:solidFill>
                  <a:srgbClr val="F0F0F0"/>
                </a:solidFill>
              </a:rPr>
              <a:t> </a:t>
            </a:r>
            <a:endParaRPr lang="en-US" b="1" dirty="0">
              <a:solidFill>
                <a:srgbClr val="F0F0F0"/>
              </a:solidFill>
            </a:endParaRPr>
          </a:p>
          <a:p>
            <a:endParaRPr lang="en-US" dirty="0"/>
          </a:p>
        </p:txBody>
      </p:sp>
    </p:spTree>
    <p:extLst>
      <p:ext uri="{BB962C8B-B14F-4D97-AF65-F5344CB8AC3E}">
        <p14:creationId xmlns:p14="http://schemas.microsoft.com/office/powerpoint/2010/main" val="2682809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19F64E0-757A-7D4A-B9E0-4D45BBB8399F}"/>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98425" y="209550"/>
            <a:ext cx="2765425" cy="155575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(USE FEATURES &amp; BENEFITS)</a:t>
            </a:r>
          </a:p>
          <a:p>
            <a:endParaRPr lang="en-US" dirty="0">
              <a:solidFill>
                <a:srgbClr val="F0F0F0"/>
              </a:solidFill>
            </a:endParaRPr>
          </a:p>
          <a:p>
            <a:r>
              <a:rPr lang="en-US" b="1" dirty="0">
                <a:solidFill>
                  <a:srgbClr val="F0F0F0"/>
                </a:solidFill>
              </a:rPr>
              <a:t>SAY:</a:t>
            </a:r>
            <a:r>
              <a:rPr lang="en-US" dirty="0">
                <a:solidFill>
                  <a:srgbClr val="F0F0F0"/>
                </a:solidFill>
              </a:rPr>
              <a:t> The Women’s Daily Multi Gummies were designed just for women to support their top health needs – immunity, energy, eye and bone health.* Along with vitamins and minerals for women’s specific nutrient needs, these gummies have Nutrilite™-grown ingredients: cranberries, acerola cherries and purple carrots.</a:t>
            </a:r>
            <a:endParaRPr lang="en-US" b="1"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endParaRPr lang="en-US" dirty="0">
              <a:solidFill>
                <a:srgbClr val="F0F0F0"/>
              </a:solidFill>
            </a:endParaRPr>
          </a:p>
          <a:p>
            <a:endParaRPr lang="en-US" sz="1100" dirty="0">
              <a:solidFill>
                <a:srgbClr val="F0F0F0"/>
              </a:solidFill>
            </a:endParaRPr>
          </a:p>
          <a:p>
            <a:r>
              <a:rPr lang="en-US" sz="1000" b="0" i="1" u="none" strike="noStrike" baseline="0" dirty="0">
                <a:solidFill>
                  <a:srgbClr val="F0F0F0"/>
                </a:solidFill>
              </a:rPr>
              <a:t>*This statement has not been evaluated by the Food and Drug Administration. This product is not intended to diagnose, treat, cure or prevent any disease.</a:t>
            </a:r>
            <a:endParaRPr lang="en-US" sz="1000" i="1" dirty="0">
              <a:solidFill>
                <a:srgbClr val="F0F0F0"/>
              </a:solidFill>
            </a:endParaRPr>
          </a:p>
          <a:p>
            <a:endParaRPr lang="en-US" sz="1100" dirty="0">
              <a:solidFill>
                <a:srgbClr val="F0F0F0"/>
              </a:solidFill>
            </a:endParaRPr>
          </a:p>
          <a:p>
            <a:endParaRPr lang="en-US" dirty="0"/>
          </a:p>
          <a:p>
            <a:r>
              <a:rPr lang="en-US" dirty="0"/>
              <a:t> </a:t>
            </a:r>
            <a:endParaRPr lang="en-US" b="1" dirty="0"/>
          </a:p>
          <a:p>
            <a:endParaRPr lang="en-US" dirty="0"/>
          </a:p>
        </p:txBody>
      </p:sp>
    </p:spTree>
    <p:extLst>
      <p:ext uri="{BB962C8B-B14F-4D97-AF65-F5344CB8AC3E}">
        <p14:creationId xmlns:p14="http://schemas.microsoft.com/office/powerpoint/2010/main" val="3409625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0405FD8-E5C0-4F44-AF64-FD7DD7EFDB49}"/>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87313" y="209550"/>
            <a:ext cx="2784475" cy="1566863"/>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(USE FEATURES &amp; BENEFITS)</a:t>
            </a:r>
          </a:p>
          <a:p>
            <a:endParaRPr lang="en-US" b="1" dirty="0">
              <a:solidFill>
                <a:srgbClr val="F0F0F0"/>
              </a:solidFill>
            </a:endParaRPr>
          </a:p>
          <a:p>
            <a:r>
              <a:rPr lang="en-US" b="1" dirty="0">
                <a:solidFill>
                  <a:srgbClr val="F0F0F0"/>
                </a:solidFill>
              </a:rPr>
              <a:t>SAY: </a:t>
            </a:r>
            <a:r>
              <a:rPr lang="en-US" dirty="0">
                <a:solidFill>
                  <a:srgbClr val="F0F0F0"/>
                </a:solidFill>
              </a:rPr>
              <a:t>Multivitamins are a great general wellness product that can meet the needs of many different customers. The great news for your business is that Nutrilite™ offers three unique multivitamins!</a:t>
            </a:r>
          </a:p>
          <a:p>
            <a:r>
              <a:rPr lang="en-US" b="1" dirty="0">
                <a:solidFill>
                  <a:srgbClr val="F0F0F0"/>
                </a:solidFill>
              </a:rPr>
              <a:t>SAY:</a:t>
            </a:r>
            <a:r>
              <a:rPr lang="en-US" b="0" dirty="0">
                <a:solidFill>
                  <a:srgbClr val="F0F0F0"/>
                </a:solidFill>
              </a:rPr>
              <a:t> There are two formats of multivitamins designed just for men and women – with ideal health benefits for each. They come in tablet and gummy options. Remember, gummy is the most popular format of multivitamin, so if that’s what your customer cares the most about, direct them to Nutrilite™ Organics! They’re also the only Nutrilite™ multivitamins that are USDA Organic certified. </a:t>
            </a:r>
            <a:br>
              <a:rPr lang="en-US" b="0" dirty="0">
                <a:solidFill>
                  <a:srgbClr val="F0F0F0"/>
                </a:solidFill>
              </a:rPr>
            </a:br>
            <a:br>
              <a:rPr lang="en-US" b="0" dirty="0">
                <a:solidFill>
                  <a:srgbClr val="F0F0F0"/>
                </a:solidFill>
              </a:rPr>
            </a:br>
            <a:r>
              <a:rPr lang="en-US" b="1" dirty="0">
                <a:solidFill>
                  <a:srgbClr val="F0F0F0"/>
                </a:solidFill>
              </a:rPr>
              <a:t>SAY: </a:t>
            </a:r>
            <a:r>
              <a:rPr lang="en-US" b="0" dirty="0">
                <a:solidFill>
                  <a:srgbClr val="F0F0F0"/>
                </a:solidFill>
              </a:rPr>
              <a:t>Last, we have Nutrilite™ Double X™ Multivitamin. This is truly the ultimate multivitamin, designed for those age 40 and up who are looking for power-packed </a:t>
            </a:r>
            <a:r>
              <a:rPr lang="en-US" dirty="0">
                <a:solidFill>
                  <a:srgbClr val="F0F0F0"/>
                </a:solidFill>
              </a:rPr>
              <a:t>vitamins, minerals and phytonutrients to help support a healthy heart, brain, eyes, skin, bones and immune system.* If your customer wants additional health benefits, Double X could be their choice.</a:t>
            </a:r>
          </a:p>
          <a:p>
            <a:endParaRPr lang="en-US" b="1" dirty="0">
              <a:solidFill>
                <a:srgbClr val="F0F0F0"/>
              </a:solidFill>
            </a:endParaRPr>
          </a:p>
          <a:p>
            <a:r>
              <a:rPr lang="en-US" b="1" dirty="0">
                <a:solidFill>
                  <a:srgbClr val="F0F0F0"/>
                </a:solidFill>
              </a:rPr>
              <a:t>SAY:</a:t>
            </a:r>
            <a:r>
              <a:rPr lang="en-US" b="0" dirty="0">
                <a:solidFill>
                  <a:srgbClr val="F0F0F0"/>
                </a:solidFill>
              </a:rPr>
              <a:t> It’s all about helping them find the right product for their needs. Whichever they select, you’ll still get the sale!</a:t>
            </a: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r>
              <a:rPr lang="en-US" dirty="0">
                <a:solidFill>
                  <a:srgbClr val="F0F0F0"/>
                </a:solidFill>
              </a:rPr>
              <a:t> </a:t>
            </a: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pPr marL="19050" marR="0" lvl="0" indent="0" algn="l" defTabSz="914377" rtl="0" eaLnBrk="1" fontAlgn="auto" latinLnBrk="0" hangingPunct="1">
              <a:lnSpc>
                <a:spcPct val="100000"/>
              </a:lnSpc>
              <a:spcBef>
                <a:spcPts val="0"/>
              </a:spcBef>
              <a:spcAft>
                <a:spcPts val="0"/>
              </a:spcAft>
              <a:buClrTx/>
              <a:buSzTx/>
              <a:buFontTx/>
              <a:buNone/>
              <a:tabLst/>
              <a:defRPr/>
            </a:pPr>
            <a:r>
              <a:rPr lang="en-US" sz="1100" b="0" i="1" u="none" strike="noStrike" baseline="0" dirty="0">
                <a:solidFill>
                  <a:srgbClr val="F0F0F0"/>
                </a:solidFill>
              </a:rPr>
              <a:t>*This statement has not been evaluated by the Food and Drug Administration. This product is not intended to diagnose, treat, cure or prevent any disease.</a:t>
            </a:r>
            <a:endParaRPr lang="en-US" sz="1100" i="1" dirty="0">
              <a:solidFill>
                <a:srgbClr val="F0F0F0"/>
              </a:solidFill>
            </a:endParaRPr>
          </a:p>
        </p:txBody>
      </p:sp>
    </p:spTree>
    <p:extLst>
      <p:ext uri="{BB962C8B-B14F-4D97-AF65-F5344CB8AC3E}">
        <p14:creationId xmlns:p14="http://schemas.microsoft.com/office/powerpoint/2010/main" val="860930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FC01D9E-0D59-0245-97F6-1490EBF8913A}"/>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30 seconds</a:t>
            </a:r>
          </a:p>
          <a:p>
            <a:pPr algn="r"/>
            <a:r>
              <a:rPr lang="en-US" dirty="0">
                <a:solidFill>
                  <a:srgbClr val="F0F0F0"/>
                </a:solidFill>
                <a:cs typeface="Calibri" panose="020F0502020204030204"/>
              </a:rPr>
              <a:t>(CREATE AN EXPERIENCE)</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The fourth step in the selling framework is to create an experience. Customers don’t just want to hear about a product’s benefits, they want to see, taste or experience the benefits for themselves.</a:t>
            </a:r>
          </a:p>
          <a:p>
            <a:endParaRPr lang="en-US" b="1" dirty="0">
              <a:solidFill>
                <a:srgbClr val="F0F0F0"/>
              </a:solidFill>
              <a:cs typeface="Calibri" panose="020F0502020204030204"/>
            </a:endParaRPr>
          </a:p>
          <a:p>
            <a:r>
              <a:rPr lang="en-US" b="1" dirty="0">
                <a:solidFill>
                  <a:srgbClr val="F0F0F0"/>
                </a:solidFill>
                <a:cs typeface="Calibri" panose="020F0502020204030204"/>
              </a:rPr>
              <a:t>SAY: </a:t>
            </a:r>
            <a:r>
              <a:rPr lang="en-US" dirty="0">
                <a:solidFill>
                  <a:srgbClr val="F0F0F0"/>
                </a:solidFill>
                <a:cs typeface="Calibri" panose="020F0502020204030204"/>
              </a:rPr>
              <a:t>There are a few different ways to help them experience Nutrilite™ Organics in particular.</a:t>
            </a: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02263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9F9C891-3FE9-6542-A690-10206A0F7484}"/>
              </a:ext>
            </a:extLst>
          </p:cNvPr>
          <p:cNvPicPr>
            <a:picLocks noChangeAspect="1"/>
          </p:cNvPicPr>
          <p:nvPr/>
        </p:nvPicPr>
        <p:blipFill>
          <a:blip r:embed="rId3"/>
          <a:stretch>
            <a:fillRect/>
          </a:stretch>
        </p:blipFill>
        <p:spPr>
          <a:xfrm>
            <a:off x="69850" y="209550"/>
            <a:ext cx="6718300" cy="8724900"/>
          </a:xfrm>
          <a:prstGeom prst="rect">
            <a:avLst/>
          </a:prstGeom>
        </p:spPr>
      </p:pic>
      <p:sp>
        <p:nvSpPr>
          <p:cNvPr id="2" name="Slide Image Placeholder 1"/>
          <p:cNvSpPr>
            <a:spLocks noGrp="1" noRot="1" noChangeAspect="1"/>
          </p:cNvSpPr>
          <p:nvPr>
            <p:ph type="sldImg"/>
          </p:nvPr>
        </p:nvSpPr>
        <p:spPr>
          <a:xfrm>
            <a:off x="80963" y="209550"/>
            <a:ext cx="2765425" cy="155575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1 minute</a:t>
            </a:r>
          </a:p>
          <a:p>
            <a:pPr algn="r"/>
            <a:r>
              <a:rPr lang="en-US" dirty="0">
                <a:solidFill>
                  <a:srgbClr val="F0F0F0"/>
                </a:solidFill>
              </a:rPr>
              <a:t>(CREATE AN EXPERIENCE)</a:t>
            </a:r>
          </a:p>
          <a:p>
            <a:endParaRPr lang="en-US" b="1" dirty="0">
              <a:solidFill>
                <a:srgbClr val="F0F0F0"/>
              </a:solidFill>
            </a:endParaRPr>
          </a:p>
          <a:p>
            <a:r>
              <a:rPr lang="en-US" b="1" dirty="0">
                <a:solidFill>
                  <a:srgbClr val="F0F0F0"/>
                </a:solidFill>
              </a:rPr>
              <a:t>SAY:</a:t>
            </a:r>
            <a:r>
              <a:rPr lang="en-US" dirty="0">
                <a:solidFill>
                  <a:srgbClr val="F0F0F0"/>
                </a:solidFill>
              </a:rPr>
              <a:t> Amway has lots of tasty recipes that are simple to make using Nutrilite™ Organics products. Showing your customer a recipe is a fun experience that can get them interested in trying a product out. Turn it into a fun event – make a recipe together then have your customer try some!</a:t>
            </a:r>
          </a:p>
          <a:p>
            <a:endParaRPr lang="en-US" b="1" dirty="0">
              <a:solidFill>
                <a:srgbClr val="F0F0F0"/>
              </a:solidFill>
            </a:endParaRPr>
          </a:p>
          <a:p>
            <a:r>
              <a:rPr lang="en-US" b="1" dirty="0">
                <a:solidFill>
                  <a:srgbClr val="F0F0F0"/>
                </a:solidFill>
              </a:rPr>
              <a:t>SAY:</a:t>
            </a:r>
            <a:r>
              <a:rPr lang="en-US" dirty="0">
                <a:solidFill>
                  <a:srgbClr val="F0F0F0"/>
                </a:solidFill>
              </a:rPr>
              <a:t> Or you could even make a sample to share with them! You can safely mix a single serving sample in a sanitary environment with your customer and have them try it. They can taste the product for themselves!</a:t>
            </a:r>
          </a:p>
          <a:p>
            <a:endParaRPr lang="en-US" b="1" dirty="0">
              <a:solidFill>
                <a:srgbClr val="F0F0F0"/>
              </a:solidFill>
            </a:endParaRPr>
          </a:p>
          <a:p>
            <a:r>
              <a:rPr lang="en-US" b="1" dirty="0">
                <a:solidFill>
                  <a:srgbClr val="F0F0F0"/>
                </a:solidFill>
              </a:rPr>
              <a:t>SAY:</a:t>
            </a:r>
            <a:r>
              <a:rPr lang="en-US" dirty="0">
                <a:solidFill>
                  <a:srgbClr val="F0F0F0"/>
                </a:solidFill>
              </a:rPr>
              <a:t> Single-sized samples of Nutrilite™ Organics are coming soon, too. You’ll be able to give customers samples to take home and try.</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p>
        </p:txBody>
      </p:sp>
    </p:spTree>
    <p:extLst>
      <p:ext uri="{BB962C8B-B14F-4D97-AF65-F5344CB8AC3E}">
        <p14:creationId xmlns:p14="http://schemas.microsoft.com/office/powerpoint/2010/main" val="146933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F2747DCF-630F-A747-A573-6EA9D90B10BE}"/>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142875" y="220663"/>
            <a:ext cx="2689225" cy="1512887"/>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30 seconds</a:t>
            </a:r>
          </a:p>
          <a:p>
            <a:pPr algn="r"/>
            <a:r>
              <a:rPr lang="en-US" dirty="0">
                <a:solidFill>
                  <a:srgbClr val="F0F0F0"/>
                </a:solidFill>
              </a:rPr>
              <a:t>(CREATE AN EXPERIENCE)</a:t>
            </a:r>
          </a:p>
          <a:p>
            <a:endParaRPr lang="en-US" dirty="0">
              <a:solidFill>
                <a:srgbClr val="F0F0F0"/>
              </a:solidFill>
            </a:endParaRPr>
          </a:p>
          <a:p>
            <a:r>
              <a:rPr lang="en-US" b="1" dirty="0">
                <a:solidFill>
                  <a:srgbClr val="F0F0F0"/>
                </a:solidFill>
              </a:rPr>
              <a:t>SAY:</a:t>
            </a:r>
            <a:r>
              <a:rPr lang="en-US" dirty="0">
                <a:solidFill>
                  <a:srgbClr val="F0F0F0"/>
                </a:solidFill>
              </a:rPr>
              <a:t> Another great and simple experience is sharing a video with your customer or watching it together. There are videos showing how to use each Nutrilite™ Organics product and their benefits. You can also share a video that helps your customer see what makes the Nutrilite™ story so special, or the impressive and detailed traceability process. </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p>
        </p:txBody>
      </p:sp>
    </p:spTree>
    <p:extLst>
      <p:ext uri="{BB962C8B-B14F-4D97-AF65-F5344CB8AC3E}">
        <p14:creationId xmlns:p14="http://schemas.microsoft.com/office/powerpoint/2010/main" val="123253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6E75FC6-8871-3440-8011-564283336DD6}"/>
              </a:ext>
            </a:extLst>
          </p:cNvPr>
          <p:cNvPicPr>
            <a:picLocks noChangeAspect="1"/>
          </p:cNvPicPr>
          <p:nvPr/>
        </p:nvPicPr>
        <p:blipFill>
          <a:blip r:embed="rId3"/>
          <a:stretch>
            <a:fillRect/>
          </a:stretch>
        </p:blipFill>
        <p:spPr>
          <a:xfrm>
            <a:off x="63500" y="209550"/>
            <a:ext cx="6731000" cy="8724900"/>
          </a:xfrm>
          <a:prstGeom prst="rect">
            <a:avLst/>
          </a:prstGeom>
        </p:spPr>
      </p:pic>
      <p:sp>
        <p:nvSpPr>
          <p:cNvPr id="2" name="Slide Image Placeholder 1"/>
          <p:cNvSpPr>
            <a:spLocks noGrp="1" noRot="1" noChangeAspect="1"/>
          </p:cNvSpPr>
          <p:nvPr>
            <p:ph type="sldImg"/>
          </p:nvPr>
        </p:nvSpPr>
        <p:spPr>
          <a:xfrm>
            <a:off x="63500" y="209550"/>
            <a:ext cx="2784475" cy="1566863"/>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10 seconds</a:t>
            </a:r>
          </a:p>
          <a:p>
            <a:pPr algn="r"/>
            <a:r>
              <a:rPr lang="en-US" dirty="0">
                <a:solidFill>
                  <a:srgbClr val="F0F0F0"/>
                </a:solidFill>
              </a:rPr>
              <a:t>(ADDRESS PRICE VALUE)</a:t>
            </a:r>
          </a:p>
          <a:p>
            <a:endParaRPr lang="en-US" dirty="0">
              <a:solidFill>
                <a:srgbClr val="F0F0F0"/>
              </a:solidFill>
            </a:endParaRPr>
          </a:p>
          <a:p>
            <a:r>
              <a:rPr lang="en-US" b="1" dirty="0">
                <a:solidFill>
                  <a:srgbClr val="F0F0F0"/>
                </a:solidFill>
              </a:rPr>
              <a:t>SAY:</a:t>
            </a:r>
            <a:r>
              <a:rPr lang="en-US" dirty="0">
                <a:solidFill>
                  <a:srgbClr val="F0F0F0"/>
                </a:solidFill>
              </a:rPr>
              <a:t> The fifth step is to share the price of the product and describe its value. Your customer wants to know the price, so be upfront and tell them!</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solidFill>
                <a:srgbClr val="F0F0F0"/>
              </a:solidFill>
            </a:endParaRPr>
          </a:p>
          <a:p>
            <a:endParaRPr lang="en-US" dirty="0"/>
          </a:p>
        </p:txBody>
      </p:sp>
    </p:spTree>
    <p:extLst>
      <p:ext uri="{BB962C8B-B14F-4D97-AF65-F5344CB8AC3E}">
        <p14:creationId xmlns:p14="http://schemas.microsoft.com/office/powerpoint/2010/main" val="3548660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0410A39-2E11-B249-BCF1-C4FE52BA2AA4}"/>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76200" y="209550"/>
            <a:ext cx="2765425" cy="155575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(ADDRESS PRICE VALUE)</a:t>
            </a:r>
          </a:p>
          <a:p>
            <a:endParaRPr lang="en-US" dirty="0">
              <a:solidFill>
                <a:srgbClr val="F0F0F0"/>
              </a:solidFill>
            </a:endParaRPr>
          </a:p>
          <a:p>
            <a:r>
              <a:rPr lang="en-US" b="1" dirty="0">
                <a:solidFill>
                  <a:srgbClr val="F0F0F0"/>
                </a:solidFill>
              </a:rPr>
              <a:t>SAY:</a:t>
            </a:r>
            <a:r>
              <a:rPr lang="en-US" dirty="0">
                <a:solidFill>
                  <a:srgbClr val="F0F0F0"/>
                </a:solidFill>
              </a:rPr>
              <a:t> A key part of sharing the price is helping your customer understand the value that Nutrilite™ Organics products have for what they cost. All Nutrilite™ Organics products are comparable in price to similar products on the market. </a:t>
            </a:r>
          </a:p>
          <a:p>
            <a:endParaRPr lang="en-US" dirty="0">
              <a:solidFill>
                <a:srgbClr val="F0F0F0"/>
              </a:solidFill>
            </a:endParaRPr>
          </a:p>
          <a:p>
            <a:r>
              <a:rPr lang="en-US" b="1" dirty="0">
                <a:solidFill>
                  <a:srgbClr val="F0F0F0"/>
                </a:solidFill>
              </a:rPr>
              <a:t>SAY:</a:t>
            </a:r>
            <a:r>
              <a:rPr lang="en-US" b="0" dirty="0">
                <a:solidFill>
                  <a:srgbClr val="F0F0F0"/>
                </a:solidFill>
              </a:rPr>
              <a:t> Remember, each Nutrilite™ Organics product is designed with customer needs in mind and created to meet those needs just as well or better than competitors’ products. For example, taste is a big deciding factor when someone buys protein powder. Nutrilite™ Organics Plant Protein Powder was tasted against competitors like Orgain to make sure it was satisfying. That level of quality is true across all the products. </a:t>
            </a:r>
            <a:endParaRPr lang="en-US" b="1" dirty="0">
              <a:solidFill>
                <a:srgbClr val="F0F0F0"/>
              </a:solidFill>
            </a:endParaRPr>
          </a:p>
          <a:p>
            <a:endParaRPr lang="en-US" dirty="0">
              <a:solidFill>
                <a:srgbClr val="F0F0F0"/>
              </a:solidFill>
            </a:endParaRPr>
          </a:p>
          <a:p>
            <a:r>
              <a:rPr lang="en-US" b="1" dirty="0">
                <a:solidFill>
                  <a:srgbClr val="F0F0F0"/>
                </a:solidFill>
              </a:rPr>
              <a:t>SAY: </a:t>
            </a:r>
            <a:r>
              <a:rPr lang="en-US" dirty="0">
                <a:solidFill>
                  <a:srgbClr val="F0F0F0"/>
                </a:solidFill>
              </a:rPr>
              <a:t>What truly sets Nutrilite™ Organics apart are things like ingredients grown on Nutrilite™</a:t>
            </a:r>
            <a:r>
              <a:rPr lang="en-US" i="1" dirty="0">
                <a:solidFill>
                  <a:srgbClr val="F0F0F0"/>
                </a:solidFill>
              </a:rPr>
              <a:t> </a:t>
            </a:r>
            <a:r>
              <a:rPr lang="en-US" dirty="0">
                <a:solidFill>
                  <a:srgbClr val="F0F0F0"/>
                </a:solidFill>
              </a:rPr>
              <a:t>certified organic farms and partner farms – quality every step of the way. And the additional certifications like Non-GMO Project Verified and NSF Certified. These are extra proofs of quality from third parties that guarantee what Nutrilite™ says is in the product </a:t>
            </a:r>
            <a:r>
              <a:rPr lang="en-US" i="1" dirty="0">
                <a:solidFill>
                  <a:srgbClr val="F0F0F0"/>
                </a:solidFill>
              </a:rPr>
              <a:t>actually </a:t>
            </a:r>
            <a:r>
              <a:rPr lang="en-US" dirty="0">
                <a:solidFill>
                  <a:srgbClr val="F0F0F0"/>
                </a:solidFill>
              </a:rPr>
              <a:t>is in it. </a:t>
            </a:r>
          </a:p>
          <a:p>
            <a:endParaRPr lang="en-US" b="1" dirty="0">
              <a:solidFill>
                <a:srgbClr val="F0F0F0"/>
              </a:solidFill>
            </a:endParaRPr>
          </a:p>
          <a:p>
            <a:r>
              <a:rPr lang="en-US" b="1" dirty="0">
                <a:solidFill>
                  <a:srgbClr val="F0F0F0"/>
                </a:solidFill>
              </a:rPr>
              <a:t>SAY:</a:t>
            </a:r>
            <a:r>
              <a:rPr lang="en-US" dirty="0">
                <a:solidFill>
                  <a:srgbClr val="F0F0F0"/>
                </a:solidFill>
              </a:rPr>
              <a:t> The Nutrilite™ Organics Insider’s Guide has comparisons like this one to help you have the price conversation with your customers. Another good strategy is to divide the price by number of servings in the product. Price-per-serving feels “real”!</a:t>
            </a:r>
          </a:p>
          <a:p>
            <a:endParaRPr lang="en-US" dirty="0">
              <a:solidFill>
                <a:srgbClr val="F0F0F0"/>
              </a:solidFill>
            </a:endParaRPr>
          </a:p>
          <a:p>
            <a:r>
              <a:rPr lang="en-US" b="1" dirty="0">
                <a:solidFill>
                  <a:srgbClr val="F0F0F0"/>
                </a:solidFill>
              </a:rPr>
              <a:t>SAY: </a:t>
            </a:r>
            <a:r>
              <a:rPr lang="en-US" dirty="0">
                <a:solidFill>
                  <a:srgbClr val="F0F0F0"/>
                </a:solidFill>
              </a:rPr>
              <a:t>Remember, all product prices are available on the Amway website.</a:t>
            </a:r>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i="1" dirty="0">
                <a:solidFill>
                  <a:srgbClr val="F0F0F0"/>
                </a:solidFill>
              </a:rPr>
              <a:t>*Sourced 2.1.2022 Orgain.com; Trademark of </a:t>
            </a:r>
            <a:r>
              <a:rPr lang="en-US" sz="1100" i="1" dirty="0" err="1">
                <a:solidFill>
                  <a:srgbClr val="F0F0F0"/>
                </a:solidFill>
              </a:rPr>
              <a:t>Orgain</a:t>
            </a:r>
            <a:endParaRPr lang="en-US" b="1" i="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p>
        </p:txBody>
      </p:sp>
    </p:spTree>
    <p:extLst>
      <p:ext uri="{BB962C8B-B14F-4D97-AF65-F5344CB8AC3E}">
        <p14:creationId xmlns:p14="http://schemas.microsoft.com/office/powerpoint/2010/main" val="3832961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2F104D8-E018-E74C-A7A6-95CA7B0AF77D}"/>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30 seconds</a:t>
            </a:r>
          </a:p>
          <a:p>
            <a:pPr algn="r"/>
            <a:r>
              <a:rPr lang="en-US" dirty="0">
                <a:solidFill>
                  <a:srgbClr val="F0F0F0"/>
                </a:solidFill>
                <a:cs typeface="Calibri" panose="020F0502020204030204"/>
              </a:rPr>
              <a:t>(CLOSE THE SALE)</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You made it to the sixth and final step – closing the sale! </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Be direct and ask your customer if you can place an order for them. If they say they want to think about it for awhile, that’s absolutely fine. Ask if you can send them a link to the product and some additional information to help them decide. Ask if you can follow up in a couple of days to see if they have questions. Keep the conversation going!</a:t>
            </a: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endParaRPr lang="en-US" b="1" dirty="0">
              <a:solidFill>
                <a:srgbClr val="F0F0F0"/>
              </a:solidFill>
              <a:cs typeface="Calibri" panose="020F0502020204030204"/>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endParaRPr lang="en-US" b="1"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388346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6B6DF737-52F6-41BE-BDA8-F0336F4CBCEF}"/>
              </a:ext>
            </a:extLst>
          </p:cNvPr>
          <p:cNvSpPr>
            <a:spLocks noGrp="1"/>
          </p:cNvSpPr>
          <p:nvPr>
            <p:ph type="body" idx="1"/>
          </p:nvPr>
        </p:nvSpPr>
        <p:spPr>
          <a:xfrm>
            <a:off x="301752" y="-91440000"/>
            <a:ext cx="6455664" cy="8551541"/>
          </a:xfrm>
        </p:spPr>
        <p: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LEAD A TEAM:</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TIPS TO TRAIN YOUR TEAM</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en-US" b="1" dirty="0">
                <a:solidFill>
                  <a:srgbClr val="F0F0F0"/>
                </a:solidFill>
                <a:effectLst/>
                <a:ea typeface="Calibri" panose="020F0502020204030204" pitchFamily="34" charset="0"/>
              </a:rPr>
              <a:t>Get Ready for Virtual</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Download the presentation. You’ll need either PowerPoint® or Keynote® to open the presentation.</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Download the presentation. You’ll need either PowerPoint® or Keynote® to open the presentation.</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Print the PowerPoint® Facilitator notes. It’s best to print them one sided.</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Practice by reviewing the notes and the activities. Add notes and examples to make the presentation YOURS.</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Bring your presentation to life by using actual Amway products.</a:t>
            </a:r>
          </a:p>
          <a:p>
            <a:pPr marL="190500" indent="-171450">
              <a:buFont typeface="Arial" panose="020B0604020202020204" pitchFamily="34" charset="0"/>
              <a:buChar char="•"/>
            </a:pPr>
            <a:r>
              <a:rPr lang="en-US" sz="1100"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Determine which training: In-Person OR Virtual. </a:t>
            </a:r>
          </a:p>
          <a:p>
            <a:pPr marL="190500" indent="-171450">
              <a:buFont typeface="Arial" panose="020B0604020202020204" pitchFamily="34" charset="0"/>
              <a:buChar char="•"/>
            </a:pPr>
            <a:r>
              <a:rPr lang="en-US" sz="1100" b="1"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t>All IBOs follow the Digital Communications Standards, Rules of Conduct and Quality Assurance Standards. </a:t>
            </a:r>
            <a:br>
              <a:rPr lang="en-US" sz="1100" b="1" kern="1200" dirty="0">
                <a:solidFill>
                  <a:schemeClr val="tx1"/>
                </a:solidFill>
                <a:effectLst/>
                <a:latin typeface="Arial" panose="020B0604020202020204" pitchFamily="34" charset="0"/>
                <a:ea typeface="Arial" panose="020B0604020202020204" pitchFamily="34" charset="0"/>
                <a:cs typeface="Arial" panose="020B0604020202020204" pitchFamily="34" charset="0"/>
              </a:rPr>
            </a:br>
            <a:endParaRPr lang="en-US" sz="1100" b="1" kern="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228600" marR="0" lvl="0" indent="-228600" algn="l" defTabSz="914377"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Identify Online Platform</a:t>
            </a:r>
          </a:p>
          <a:p>
            <a:pPr marL="228600" marR="0" lvl="0" indent="-228600" algn="l" defTabSz="914377"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Confirm that the maximum number of participants fits your platform</a:t>
            </a:r>
          </a:p>
          <a:p>
            <a:pPr marL="228600" marR="0" lvl="0" indent="-228600" algn="l" defTabSz="914377"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Send Invitations</a:t>
            </a:r>
          </a:p>
          <a:p>
            <a:pPr marL="228600" marR="0" lvl="0" indent="-228600" algn="l" defTabSz="914377"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Master Platform Technology:</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Confirm reliable internet connection</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Confirm equipment: webcam, second monitor (optional), headset/mic</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Practice platform tools such as screen sharing and host controls (chats/polls/group breakouts, muting)</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Identify if assistance is needed to help with technology during training session</a:t>
            </a:r>
          </a:p>
          <a:p>
            <a:pPr marL="228600" marR="0" lvl="0" indent="-228600" algn="l" defTabSz="914377"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Set Up Filming Location</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Clean background</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Good lighting</a:t>
            </a:r>
          </a:p>
          <a:p>
            <a:pPr marL="342900" lvl="1" indent="-109538">
              <a:lnSpc>
                <a:spcPct val="107000"/>
              </a:lnSpc>
              <a:defRPr/>
            </a:pPr>
            <a:r>
              <a:rPr kumimoji="0" lang="en-US"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No distractions</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Conduct Your Virtual Training Session</a:t>
            </a:r>
            <a:endPar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For a fun session, start your training with an activity that will help participants feel comfortable.</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Use voice volume to change your voice inflection and tone—this will show your enthusiasm for the training and keep participants engaged.</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Leave your audience with action items, communicate your follow up plan, and where they can find your training resources.</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Most In-Person Learning presentations require 30–45 minutes. Experts recommend limiting training sessions to no more than 90 minutes.</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Establish engagement: Instruct to use Chat feature for questions/comments, Polling, Group Break Outs, and Raise Hand features on your selected virtual meeting platform.</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Post-Training Virtual Follow Up</a:t>
            </a:r>
            <a:endPar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Keep the learning going by reminding participants of key ideas by text or during regular meetings.</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Make resources available to participants so that they can access them and reinforce what they learned during training.</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Keep your participants accountable by encouraging them to follow through with action items that they committed to.</a:t>
            </a:r>
          </a:p>
          <a:p>
            <a:pPr marL="171450" marR="0" lvl="0" indent="-1714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0F0F0"/>
                </a:solidFill>
                <a:effectLst/>
                <a:uLnTx/>
                <a:uFillTx/>
                <a:latin typeface="Arial" panose="020B0604020202020204" pitchFamily="34" charset="0"/>
                <a:ea typeface="Calibri" panose="020F0502020204030204" pitchFamily="34" charset="0"/>
                <a:cs typeface="Arial" panose="020B0604020202020204" pitchFamily="34" charset="0"/>
              </a:rPr>
              <a:t>Share links to Amway digital handouts and resources—where they can learn more, and suggest simple goals that they can incorporate into their business.</a:t>
            </a:r>
          </a:p>
          <a:p>
            <a:endParaRPr lang="en-US" dirty="0">
              <a:solidFill>
                <a:srgbClr val="F0F0F0"/>
              </a:solidFill>
            </a:endParaRPr>
          </a:p>
        </p:txBody>
      </p:sp>
      <p:pic>
        <p:nvPicPr>
          <p:cNvPr id="8" name="Picture 7">
            <a:extLst>
              <a:ext uri="{FF2B5EF4-FFF2-40B4-BE49-F238E27FC236}">
                <a16:creationId xmlns:a16="http://schemas.microsoft.com/office/drawing/2014/main" id="{9AFBCA17-BAF8-9348-9CB9-2DB4D4D077EB}"/>
              </a:ext>
            </a:extLst>
          </p:cNvPr>
          <p:cNvPicPr>
            <a:picLocks noChangeAspect="1"/>
          </p:cNvPicPr>
          <p:nvPr/>
        </p:nvPicPr>
        <p:blipFill>
          <a:blip r:embed="rId3"/>
          <a:srcRect/>
          <a:stretch/>
        </p:blipFill>
        <p:spPr>
          <a:xfrm>
            <a:off x="97711" y="120675"/>
            <a:ext cx="6662577" cy="8559749"/>
          </a:xfrm>
          <a:prstGeom prst="rect">
            <a:avLst/>
          </a:prstGeom>
          <a:ln w="12700">
            <a:solidFill>
              <a:srgbClr val="00305E"/>
            </a:solidFill>
          </a:ln>
        </p:spPr>
      </p:pic>
    </p:spTree>
    <p:extLst>
      <p:ext uri="{BB962C8B-B14F-4D97-AF65-F5344CB8AC3E}">
        <p14:creationId xmlns:p14="http://schemas.microsoft.com/office/powerpoint/2010/main" val="1620587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24CBDB3-6F73-6B44-8171-1E3F933AF079}"/>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15 seconds</a:t>
            </a:r>
          </a:p>
          <a:p>
            <a:pPr algn="r"/>
            <a:r>
              <a:rPr lang="en-US" dirty="0">
                <a:solidFill>
                  <a:srgbClr val="F0F0F0"/>
                </a:solidFill>
                <a:cs typeface="Calibri" panose="020F0502020204030204"/>
              </a:rPr>
              <a:t>(CLOSE THE SALE)</a:t>
            </a:r>
          </a:p>
          <a:p>
            <a:endParaRPr lang="en-US" dirty="0">
              <a:solidFill>
                <a:srgbClr val="F0F0F0"/>
              </a:solidFill>
              <a:cs typeface="Calibri" panose="020F0502020204030204"/>
            </a:endParaRPr>
          </a:p>
          <a:p>
            <a:r>
              <a:rPr lang="en-US" b="1" dirty="0">
                <a:solidFill>
                  <a:srgbClr val="F0F0F0"/>
                </a:solidFill>
                <a:cs typeface="Calibri" panose="020F0502020204030204"/>
              </a:rPr>
              <a:t>SAY: </a:t>
            </a:r>
            <a:r>
              <a:rPr lang="en-US" dirty="0">
                <a:solidFill>
                  <a:srgbClr val="F0F0F0"/>
                </a:solidFill>
                <a:cs typeface="Calibri" panose="020F0502020204030204"/>
              </a:rPr>
              <a:t>Always remind your customer of the 100% Customer Satisfaction Guarantee* as well as the 180-day length. It might convince them to purchase!</a:t>
            </a:r>
          </a:p>
          <a:p>
            <a:endParaRPr lang="en-US" dirty="0">
              <a:solidFill>
                <a:srgbClr val="F0F0F0"/>
              </a:solidFill>
              <a:cs typeface="Calibri" panose="020F0502020204030204"/>
            </a:endParaRPr>
          </a:p>
          <a:p>
            <a:endParaRPr lang="en-US" dirty="0">
              <a:solidFill>
                <a:srgbClr val="F0F0F0"/>
              </a:solidFill>
              <a:cs typeface="Calibri" panose="020F0502020204030204"/>
            </a:endParaRPr>
          </a:p>
          <a:p>
            <a:endParaRPr lang="en-US" dirty="0">
              <a:solidFill>
                <a:srgbClr val="F0F0F0"/>
              </a:solidFill>
              <a:cs typeface="Calibri" panose="020F0502020204030204"/>
            </a:endParaRPr>
          </a:p>
          <a:p>
            <a:endParaRPr lang="en-US" dirty="0">
              <a:solidFill>
                <a:srgbClr val="F0F0F0"/>
              </a:solidFill>
              <a:cs typeface="Calibri" panose="020F0502020204030204"/>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sz="900" b="0" i="1" u="none" strike="noStrike" baseline="0" dirty="0">
              <a:solidFill>
                <a:srgbClr val="F0F0F0"/>
              </a:solidFill>
              <a:latin typeface="Arial-ItalicMT"/>
            </a:endParaRPr>
          </a:p>
          <a:p>
            <a:endParaRPr lang="en-US" sz="900" i="1" dirty="0">
              <a:solidFill>
                <a:srgbClr val="F0F0F0"/>
              </a:solidFill>
              <a:latin typeface="Arial-ItalicMT"/>
            </a:endParaRPr>
          </a:p>
          <a:p>
            <a:endParaRPr lang="en-US" sz="900" b="0" i="1" u="none" strike="noStrike" baseline="0" dirty="0">
              <a:solidFill>
                <a:srgbClr val="F0F0F0"/>
              </a:solidFill>
              <a:latin typeface="Arial-ItalicMT"/>
            </a:endParaRPr>
          </a:p>
          <a:p>
            <a:endParaRPr lang="en-US" sz="900" i="1" dirty="0">
              <a:solidFill>
                <a:srgbClr val="F0F0F0"/>
              </a:solidFill>
              <a:latin typeface="Arial-ItalicMT"/>
            </a:endParaRPr>
          </a:p>
          <a:p>
            <a:endParaRPr lang="en-US" sz="900" b="0" i="1" u="none" strike="noStrike" baseline="0" dirty="0">
              <a:solidFill>
                <a:srgbClr val="F0F0F0"/>
              </a:solidFill>
              <a:latin typeface="Arial-ItalicMT"/>
            </a:endParaRPr>
          </a:p>
          <a:p>
            <a:endParaRPr lang="en-US" sz="900" i="1" dirty="0">
              <a:solidFill>
                <a:srgbClr val="F0F0F0"/>
              </a:solidFill>
              <a:latin typeface="Arial-ItalicMT"/>
            </a:endParaRPr>
          </a:p>
          <a:p>
            <a:endParaRPr lang="en-US" sz="900" b="0" i="1" u="none" strike="noStrike" baseline="0" dirty="0">
              <a:solidFill>
                <a:srgbClr val="F0F0F0"/>
              </a:solidFill>
              <a:latin typeface="Arial-ItalicMT"/>
            </a:endParaRPr>
          </a:p>
          <a:p>
            <a:endParaRPr lang="en-US" sz="900" i="1" dirty="0">
              <a:solidFill>
                <a:srgbClr val="F0F0F0"/>
              </a:solidFill>
              <a:latin typeface="Arial-ItalicMT"/>
            </a:endParaRPr>
          </a:p>
          <a:p>
            <a:r>
              <a:rPr lang="en-US" sz="1000" b="0" i="1" u="none" strike="noStrike" baseline="0" dirty="0">
                <a:solidFill>
                  <a:srgbClr val="F0F0F0"/>
                </a:solidFill>
              </a:rPr>
              <a:t>*Exclusions and additional fees may apply. For complete details, visit www.Amway.com and search Satisfaction Guarantee.</a:t>
            </a:r>
            <a:endParaRPr lang="en-US" sz="1000"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3655177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B20A4CF-C553-244A-B931-332104C87A37}"/>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76200" y="209550"/>
            <a:ext cx="2765425" cy="1555750"/>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15 seconds</a:t>
            </a:r>
          </a:p>
          <a:p>
            <a:pPr algn="r"/>
            <a:r>
              <a:rPr lang="en-US" dirty="0">
                <a:solidFill>
                  <a:srgbClr val="F0F0F0"/>
                </a:solidFill>
              </a:rPr>
              <a:t>(TOOLS)</a:t>
            </a:r>
          </a:p>
          <a:p>
            <a:endParaRPr lang="en-US" dirty="0">
              <a:solidFill>
                <a:srgbClr val="F0F0F0"/>
              </a:solidFill>
            </a:endParaRPr>
          </a:p>
          <a:p>
            <a:r>
              <a:rPr lang="en-US" b="1" dirty="0">
                <a:solidFill>
                  <a:srgbClr val="F0F0F0"/>
                </a:solidFill>
              </a:rPr>
              <a:t>SAY:</a:t>
            </a:r>
            <a:r>
              <a:rPr lang="en-US" dirty="0">
                <a:solidFill>
                  <a:srgbClr val="F0F0F0"/>
                </a:solidFill>
              </a:rPr>
              <a:t> We’ve talked about a few resources already, now let’s go over all the support that’s out there to help you learn more about Nutrilite™ Organics and have actual selling conversations with customers!</a:t>
            </a:r>
            <a:endParaRPr lang="en-US" b="1"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dirty="0"/>
          </a:p>
        </p:txBody>
      </p:sp>
    </p:spTree>
    <p:extLst>
      <p:ext uri="{BB962C8B-B14F-4D97-AF65-F5344CB8AC3E}">
        <p14:creationId xmlns:p14="http://schemas.microsoft.com/office/powerpoint/2010/main" val="2190865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51458713-F9B0-F245-8449-E6F33BDC7CFF}"/>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76200" y="209550"/>
            <a:ext cx="2784475" cy="1566863"/>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(TOOLS)</a:t>
            </a:r>
          </a:p>
          <a:p>
            <a:endParaRPr lang="en-US" dirty="0">
              <a:solidFill>
                <a:srgbClr val="F0F0F0"/>
              </a:solidFill>
            </a:endParaRPr>
          </a:p>
          <a:p>
            <a:r>
              <a:rPr lang="en-US" b="1" dirty="0">
                <a:solidFill>
                  <a:srgbClr val="F0F0F0"/>
                </a:solidFill>
              </a:rPr>
              <a:t>SAY:</a:t>
            </a:r>
            <a:r>
              <a:rPr lang="en-US" dirty="0">
                <a:solidFill>
                  <a:srgbClr val="F0F0F0"/>
                </a:solidFill>
              </a:rPr>
              <a:t> One of your absolute best tools is the Amway™ Wellness Recommender. This simple, interactive assessment helps customers think about their life, nutrition and wellness habits. Then it recommends habits and tips to support their wellbeing. That includes Nutrilite™ Organics products, and a ton of options from other Amway brands!</a:t>
            </a:r>
          </a:p>
          <a:p>
            <a:endParaRPr lang="en-US" b="1" dirty="0">
              <a:solidFill>
                <a:srgbClr val="F0F0F0"/>
              </a:solidFill>
            </a:endParaRPr>
          </a:p>
          <a:p>
            <a:r>
              <a:rPr lang="en-US" b="1" dirty="0">
                <a:solidFill>
                  <a:srgbClr val="F0F0F0"/>
                </a:solidFill>
              </a:rPr>
              <a:t>SAY:</a:t>
            </a:r>
            <a:r>
              <a:rPr lang="en-US" dirty="0">
                <a:solidFill>
                  <a:srgbClr val="F0F0F0"/>
                </a:solidFill>
              </a:rPr>
              <a:t> The Wellness Recommender is an excellent way for you to learn your customer’s needs, and for them to learn, too! It’s the perfect transition during a conversation about wellness and nutrition. You could say, “Hey, I have a really easy wellness assessment and it was a lot of fun when I took it.” </a:t>
            </a:r>
          </a:p>
          <a:p>
            <a:endParaRPr lang="en-US" dirty="0">
              <a:solidFill>
                <a:srgbClr val="F0F0F0"/>
              </a:solidFill>
            </a:endParaRPr>
          </a:p>
          <a:p>
            <a:r>
              <a:rPr lang="en-US" b="1" dirty="0">
                <a:solidFill>
                  <a:srgbClr val="F0F0F0"/>
                </a:solidFill>
              </a:rPr>
              <a:t>ASK:</a:t>
            </a:r>
            <a:r>
              <a:rPr lang="en-US" dirty="0">
                <a:solidFill>
                  <a:srgbClr val="F0F0F0"/>
                </a:solidFill>
              </a:rPr>
              <a:t> Who here likes online quizzes? Raise your hands!</a:t>
            </a:r>
          </a:p>
          <a:p>
            <a:r>
              <a:rPr lang="en-US" b="1" dirty="0">
                <a:solidFill>
                  <a:srgbClr val="F0F0F0"/>
                </a:solidFill>
              </a:rPr>
              <a:t>DESIRED RESPONSE: </a:t>
            </a:r>
            <a:r>
              <a:rPr lang="en-US" dirty="0">
                <a:solidFill>
                  <a:srgbClr val="F0F0F0"/>
                </a:solidFill>
              </a:rPr>
              <a:t>Audience members raise their hands. </a:t>
            </a:r>
          </a:p>
          <a:p>
            <a:endParaRPr lang="en-US" dirty="0">
              <a:solidFill>
                <a:srgbClr val="F0F0F0"/>
              </a:solidFill>
            </a:endParaRPr>
          </a:p>
          <a:p>
            <a:r>
              <a:rPr lang="en-US" b="1" dirty="0">
                <a:solidFill>
                  <a:srgbClr val="F0F0F0"/>
                </a:solidFill>
              </a:rPr>
              <a:t>TRAINER NOTE: </a:t>
            </a:r>
            <a:r>
              <a:rPr lang="en-US" dirty="0">
                <a:solidFill>
                  <a:srgbClr val="F0F0F0"/>
                </a:solidFill>
              </a:rPr>
              <a:t>Find the recommender at wellness.amway.com.</a:t>
            </a:r>
          </a:p>
          <a:p>
            <a:endParaRPr lang="en-US" dirty="0">
              <a:solidFill>
                <a:srgbClr val="F0F0F0"/>
              </a:solidFill>
            </a:endParaRPr>
          </a:p>
          <a:p>
            <a:r>
              <a:rPr lang="en-US" b="1" dirty="0">
                <a:solidFill>
                  <a:srgbClr val="F0F0F0"/>
                </a:solidFill>
              </a:rPr>
              <a:t>SAY:</a:t>
            </a:r>
            <a:r>
              <a:rPr lang="en-US" dirty="0">
                <a:solidFill>
                  <a:srgbClr val="F0F0F0"/>
                </a:solidFill>
              </a:rPr>
              <a:t> Two other tools to know about are the Nutrilite™ Organics Insiders Guide and FAQs. Both of them go into more detail about the products and what being USDA Organic certified means. You can also learn some answers to questions customers may ask.</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b="1" dirty="0">
              <a:solidFill>
                <a:srgbClr val="F0F0F0"/>
              </a:solidFill>
            </a:endParaRPr>
          </a:p>
          <a:p>
            <a:endParaRPr lang="en-US" b="1" dirty="0">
              <a:solidFill>
                <a:srgbClr val="F0F0F0"/>
              </a:solidFill>
            </a:endParaRPr>
          </a:p>
          <a:p>
            <a:endParaRPr lang="en-US" dirty="0"/>
          </a:p>
        </p:txBody>
      </p:sp>
    </p:spTree>
    <p:extLst>
      <p:ext uri="{BB962C8B-B14F-4D97-AF65-F5344CB8AC3E}">
        <p14:creationId xmlns:p14="http://schemas.microsoft.com/office/powerpoint/2010/main" val="2236186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4DDB51E1-0B59-7A4E-BB9B-BE8AF9E21FE7}"/>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76200" y="209550"/>
            <a:ext cx="2784475" cy="1566863"/>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(DIGITAL TOOLS)</a:t>
            </a:r>
          </a:p>
          <a:p>
            <a:endParaRPr lang="en-US" dirty="0">
              <a:solidFill>
                <a:srgbClr val="F0F0F0"/>
              </a:solidFill>
            </a:endParaRPr>
          </a:p>
          <a:p>
            <a:r>
              <a:rPr lang="en-US" b="1" dirty="0">
                <a:solidFill>
                  <a:srgbClr val="F0F0F0"/>
                </a:solidFill>
              </a:rPr>
              <a:t>SAY:</a:t>
            </a:r>
            <a:r>
              <a:rPr lang="en-US" dirty="0">
                <a:solidFill>
                  <a:srgbClr val="F0F0F0"/>
                </a:solidFill>
              </a:rPr>
              <a:t> You should also be using digital tools to support your business! Now more than ever, people are connecting digitally and shopping online.</a:t>
            </a:r>
          </a:p>
          <a:p>
            <a:endParaRPr lang="en-US" b="1" dirty="0">
              <a:solidFill>
                <a:srgbClr val="F0F0F0"/>
              </a:solidFill>
            </a:endParaRPr>
          </a:p>
          <a:p>
            <a:r>
              <a:rPr lang="en-US" b="1" dirty="0">
                <a:solidFill>
                  <a:srgbClr val="F0F0F0"/>
                </a:solidFill>
              </a:rPr>
              <a:t>SAY:</a:t>
            </a:r>
            <a:r>
              <a:rPr lang="en-US" dirty="0">
                <a:solidFill>
                  <a:srgbClr val="F0F0F0"/>
                </a:solidFill>
              </a:rPr>
              <a:t> Nutrilite™ is on Facebook®†, Instagram®†, Twitter®† and more, so give the brand a follow. Every post Nutrilite™ makes is something you can share on your own social page, so pick one every once in awhile to show your followers the products your business offers. Remember that there are social media standards every IBO has to follow. You can find the Amway Social Media Guidelines on the Amway Resource Center.</a:t>
            </a:r>
          </a:p>
          <a:p>
            <a:endParaRPr lang="en-US" b="1" dirty="0">
              <a:solidFill>
                <a:srgbClr val="F0F0F0"/>
              </a:solidFill>
            </a:endParaRPr>
          </a:p>
          <a:p>
            <a:r>
              <a:rPr lang="en-US" b="1" dirty="0">
                <a:solidFill>
                  <a:srgbClr val="F0F0F0"/>
                </a:solidFill>
              </a:rPr>
              <a:t>SAY:</a:t>
            </a:r>
            <a:r>
              <a:rPr lang="en-US" dirty="0">
                <a:solidFill>
                  <a:srgbClr val="F0F0F0"/>
                </a:solidFill>
              </a:rPr>
              <a:t> What about actually making a sale? Digital has you covered there, too. Make sure you’ve set up your Amway MyShop so your customers have a place to shop that feels customized to you. A link to your MyShop is the perfect way to close a sale, and for your customers to shop directly from your business.</a:t>
            </a:r>
          </a:p>
          <a:p>
            <a:endParaRPr lang="en-US" b="1" dirty="0">
              <a:solidFill>
                <a:srgbClr val="F0F0F0"/>
              </a:solidFill>
            </a:endParaRPr>
          </a:p>
          <a:p>
            <a:r>
              <a:rPr lang="en-US" b="1" dirty="0">
                <a:solidFill>
                  <a:srgbClr val="F0F0F0"/>
                </a:solidFill>
              </a:rPr>
              <a:t>SAY:</a:t>
            </a:r>
            <a:r>
              <a:rPr lang="en-US" dirty="0">
                <a:solidFill>
                  <a:srgbClr val="F0F0F0"/>
                </a:solidFill>
              </a:rPr>
              <a:t> You can also select the “Share” feature on any Amway website product page to send it to your customer and receive credit if they use the link to buy.</a:t>
            </a:r>
            <a:br>
              <a:rPr lang="en-US" dirty="0">
                <a:solidFill>
                  <a:srgbClr val="F0F0F0"/>
                </a:solidFill>
              </a:rPr>
            </a:br>
            <a:endParaRPr lang="en-US" dirty="0">
              <a:solidFill>
                <a:srgbClr val="F0F0F0"/>
              </a:solidFill>
            </a:endParaRPr>
          </a:p>
          <a:p>
            <a:endParaRPr lang="en-US" dirty="0">
              <a:solidFill>
                <a:srgbClr val="F0F0F0"/>
              </a:solidFill>
            </a:endParaRPr>
          </a:p>
          <a:p>
            <a:endParaRPr lang="en-US" dirty="0">
              <a:solidFill>
                <a:srgbClr val="F0F0F0"/>
              </a:solidFill>
            </a:endParaRPr>
          </a:p>
          <a:p>
            <a:endParaRPr lang="en-US"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dirty="0">
              <a:solidFill>
                <a:srgbClr val="F0F0F0"/>
              </a:solidFill>
            </a:endParaRPr>
          </a:p>
          <a:p>
            <a:endParaRPr lang="en-US" dirty="0"/>
          </a:p>
        </p:txBody>
      </p:sp>
    </p:spTree>
    <p:extLst>
      <p:ext uri="{BB962C8B-B14F-4D97-AF65-F5344CB8AC3E}">
        <p14:creationId xmlns:p14="http://schemas.microsoft.com/office/powerpoint/2010/main" val="3970284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4D617F4-F208-8842-BE69-E19FA41325C2}"/>
              </a:ext>
            </a:extLst>
          </p:cNvPr>
          <p:cNvPicPr>
            <a:picLocks noChangeAspect="1"/>
          </p:cNvPicPr>
          <p:nvPr/>
        </p:nvPicPr>
        <p:blipFill>
          <a:blip r:embed="rId3"/>
          <a:stretch>
            <a:fillRect/>
          </a:stretch>
        </p:blipFill>
        <p:spPr>
          <a:xfrm>
            <a:off x="76200" y="209550"/>
            <a:ext cx="6705600" cy="8724900"/>
          </a:xfrm>
          <a:prstGeom prst="rect">
            <a:avLst/>
          </a:prstGeom>
        </p:spPr>
      </p:pic>
      <p:sp>
        <p:nvSpPr>
          <p:cNvPr id="2" name="Slide Image Placeholder 1"/>
          <p:cNvSpPr>
            <a:spLocks noGrp="1" noRot="1" noChangeAspect="1"/>
          </p:cNvSpPr>
          <p:nvPr>
            <p:ph type="sldImg"/>
          </p:nvPr>
        </p:nvSpPr>
        <p:spPr>
          <a:xfrm>
            <a:off x="76200" y="209550"/>
            <a:ext cx="2803525" cy="1576388"/>
          </a:xfrm>
        </p:spPr>
      </p:sp>
      <p:sp>
        <p:nvSpPr>
          <p:cNvPr id="3" name="Notes Placeholder 2"/>
          <p:cNvSpPr>
            <a:spLocks noGrp="1"/>
          </p:cNvSpPr>
          <p:nvPr>
            <p:ph type="body" idx="1"/>
          </p:nvPr>
        </p:nvSpPr>
        <p:spPr>
          <a:xfrm>
            <a:off x="301752" y="-91440000"/>
            <a:ext cx="5486400" cy="3600450"/>
          </a:xfrm>
        </p:spPr>
        <p:txBody>
          <a:bodyPr/>
          <a:lstStyle/>
          <a:p>
            <a:r>
              <a:rPr lang="en-US" b="1" dirty="0">
                <a:solidFill>
                  <a:srgbClr val="F0F0F0"/>
                </a:solidFill>
              </a:rPr>
              <a:t>2 minutes</a:t>
            </a:r>
          </a:p>
          <a:p>
            <a:pPr algn="r"/>
            <a:r>
              <a:rPr lang="en-US" dirty="0">
                <a:solidFill>
                  <a:srgbClr val="F0F0F0"/>
                </a:solidFill>
              </a:rPr>
              <a:t>(TOOLS)</a:t>
            </a:r>
          </a:p>
          <a:p>
            <a:endParaRPr lang="en-US" dirty="0">
              <a:solidFill>
                <a:srgbClr val="F0F0F0"/>
              </a:solidFill>
            </a:endParaRPr>
          </a:p>
          <a:p>
            <a:r>
              <a:rPr lang="en-US" b="1" dirty="0">
                <a:solidFill>
                  <a:srgbClr val="F0F0F0"/>
                </a:solidFill>
              </a:rPr>
              <a:t>SAY:</a:t>
            </a:r>
            <a:r>
              <a:rPr lang="en-US" dirty="0">
                <a:solidFill>
                  <a:srgbClr val="F0F0F0"/>
                </a:solidFill>
              </a:rPr>
              <a:t> Lastly, there is lots of support to help you teach your team to become Nutrilite™ Organics experts and wellness resources for their customers. This presentation is a great place to start! This entire In-Person Learning is available through Amway Education. You’ll find complete slides, speakers notes and tips for presenting.</a:t>
            </a:r>
          </a:p>
          <a:p>
            <a:endParaRPr lang="en-US" dirty="0">
              <a:solidFill>
                <a:srgbClr val="F0F0F0"/>
              </a:solidFill>
            </a:endParaRPr>
          </a:p>
          <a:p>
            <a:r>
              <a:rPr lang="en-US" b="1" dirty="0">
                <a:solidFill>
                  <a:srgbClr val="F0F0F0"/>
                </a:solidFill>
              </a:rPr>
              <a:t>SAY:</a:t>
            </a:r>
            <a:r>
              <a:rPr lang="en-US" dirty="0">
                <a:solidFill>
                  <a:srgbClr val="F0F0F0"/>
                </a:solidFill>
              </a:rPr>
              <a:t> Amway</a:t>
            </a:r>
            <a:r>
              <a:rPr lang="en-US" sz="1800" dirty="0">
                <a:solidFill>
                  <a:srgbClr val="F0F0F0"/>
                </a:solidFill>
                <a:effectLst/>
                <a:latin typeface="Calibri" panose="020F0502020204030204" pitchFamily="34" charset="0"/>
                <a:ea typeface="Calibri" panose="020F0502020204030204" pitchFamily="34" charset="0"/>
              </a:rPr>
              <a:t>™</a:t>
            </a:r>
            <a:r>
              <a:rPr lang="en-US" dirty="0">
                <a:solidFill>
                  <a:srgbClr val="F0F0F0"/>
                </a:solidFill>
              </a:rPr>
              <a:t> Education is also filled with helpful courses on products, selling and all six steps of the selling journey. Share some courses with your team or work them into your meetings.</a:t>
            </a:r>
          </a:p>
          <a:p>
            <a:endParaRPr lang="en-US" dirty="0">
              <a:solidFill>
                <a:srgbClr val="F0F0F0"/>
              </a:solidFill>
            </a:endParaRPr>
          </a:p>
          <a:p>
            <a:r>
              <a:rPr lang="en-US" b="1" dirty="0">
                <a:solidFill>
                  <a:srgbClr val="F0F0F0"/>
                </a:solidFill>
              </a:rPr>
              <a:t>SAY:</a:t>
            </a:r>
            <a:r>
              <a:rPr lang="en-US" dirty="0">
                <a:solidFill>
                  <a:srgbClr val="F0F0F0"/>
                </a:solidFill>
              </a:rPr>
              <a:t> The resources shared today and more can be found on the Amway Resource Center. It’s your single stop for business tools.    </a:t>
            </a:r>
          </a:p>
          <a:p>
            <a:endParaRPr lang="en-US" b="1" dirty="0">
              <a:solidFill>
                <a:srgbClr val="F0F0F0"/>
              </a:solidFill>
            </a:endParaRPr>
          </a:p>
          <a:p>
            <a:endParaRPr lang="en-US" b="1" dirty="0">
              <a:solidFill>
                <a:srgbClr val="F0F0F0"/>
              </a:solidFill>
            </a:endParaRPr>
          </a:p>
          <a:p>
            <a:endParaRPr lang="en-US" b="1" dirty="0">
              <a:solidFill>
                <a:srgbClr val="F0F0F0"/>
              </a:solidFill>
            </a:endParaRPr>
          </a:p>
          <a:p>
            <a:endParaRPr lang="en-US" b="1" dirty="0">
              <a:solidFill>
                <a:srgbClr val="F0F0F0"/>
              </a:solidFill>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b="1" dirty="0"/>
          </a:p>
          <a:p>
            <a:endParaRPr lang="en-US" b="1" dirty="0">
              <a:cs typeface="Calibri" panose="020F0502020204030204"/>
            </a:endParaRPr>
          </a:p>
        </p:txBody>
      </p:sp>
    </p:spTree>
    <p:extLst>
      <p:ext uri="{BB962C8B-B14F-4D97-AF65-F5344CB8AC3E}">
        <p14:creationId xmlns:p14="http://schemas.microsoft.com/office/powerpoint/2010/main" val="939832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DE070-A65D-AC4C-BA02-2E39FBCB6276}"/>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r>
              <a:rPr lang="en-US" b="1" dirty="0">
                <a:solidFill>
                  <a:srgbClr val="F0F0F0"/>
                </a:solidFill>
                <a:cs typeface="Calibri" panose="020F0502020204030204"/>
              </a:rPr>
              <a:t>30 seconds</a:t>
            </a:r>
          </a:p>
          <a:p>
            <a:pPr algn="r"/>
            <a:r>
              <a:rPr lang="en-US" dirty="0">
                <a:solidFill>
                  <a:srgbClr val="F0F0F0"/>
                </a:solidFill>
                <a:cs typeface="Calibri" panose="020F0502020204030204"/>
              </a:rPr>
              <a:t>(CLOSING)</a:t>
            </a:r>
          </a:p>
          <a:p>
            <a:endParaRPr lang="en-US" dirty="0">
              <a:solidFill>
                <a:srgbClr val="F0F0F0"/>
              </a:solidFill>
              <a:cs typeface="Calibri" panose="020F0502020204030204"/>
            </a:endParaRPr>
          </a:p>
          <a:p>
            <a:r>
              <a:rPr lang="en-US" b="1" dirty="0">
                <a:solidFill>
                  <a:srgbClr val="F0F0F0"/>
                </a:solidFill>
                <a:cs typeface="Calibri" panose="020F0502020204030204"/>
              </a:rPr>
              <a:t>SAY:</a:t>
            </a:r>
            <a:r>
              <a:rPr lang="en-US" dirty="0">
                <a:solidFill>
                  <a:srgbClr val="F0F0F0"/>
                </a:solidFill>
                <a:cs typeface="Calibri" panose="020F0502020204030204"/>
              </a:rPr>
              <a:t> Thank you for your time today. The Nutrilite™ Organics promise is bringing wellness from Nutrilite™ farms to you and your customers’ families. You can offer these great products to your customers to help improve their wellbeing, and earn sales along the way!</a:t>
            </a:r>
            <a:br>
              <a:rPr lang="en-US" dirty="0">
                <a:solidFill>
                  <a:srgbClr val="F0F0F0"/>
                </a:solidFill>
                <a:cs typeface="Calibri" panose="020F0502020204030204"/>
              </a:rPr>
            </a:br>
            <a:endParaRPr lang="en-US" dirty="0">
              <a:solidFill>
                <a:srgbClr val="F0F0F0"/>
              </a:solidFill>
              <a:cs typeface="Calibri" panose="020F0502020204030204"/>
            </a:endParaRPr>
          </a:p>
          <a:p>
            <a:endParaRPr lang="en-US" dirty="0">
              <a:solidFill>
                <a:srgbClr val="F0F0F0"/>
              </a:solidFill>
              <a:cs typeface="Calibri" panose="020F0502020204030204"/>
            </a:endParaRPr>
          </a:p>
          <a:p>
            <a:endParaRPr lang="en-US" dirty="0">
              <a:solidFill>
                <a:srgbClr val="F0F0F0"/>
              </a:solidFill>
              <a:cs typeface="Calibri" panose="020F0502020204030204"/>
            </a:endParaRPr>
          </a:p>
          <a:p>
            <a:endParaRPr lang="en-US" dirty="0">
              <a:solidFill>
                <a:srgbClr val="F0F0F0"/>
              </a:solidFill>
              <a:cs typeface="Calibri" panose="020F0502020204030204"/>
            </a:endParaRPr>
          </a:p>
          <a:p>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2608860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304800"/>
            <a:ext cx="2438400" cy="1371600"/>
          </a:xfrm>
        </p:spPr>
      </p:sp>
    </p:spTree>
    <p:extLst>
      <p:ext uri="{BB962C8B-B14F-4D97-AF65-F5344CB8AC3E}">
        <p14:creationId xmlns:p14="http://schemas.microsoft.com/office/powerpoint/2010/main" val="6168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37D9AE3-6E20-1B45-8D01-134D4E409E0D}"/>
              </a:ext>
            </a:extLst>
          </p:cNvPr>
          <p:cNvPicPr>
            <a:picLocks noChangeAspect="1"/>
          </p:cNvPicPr>
          <p:nvPr/>
        </p:nvPicPr>
        <p:blipFill>
          <a:blip r:embed="rId3"/>
          <a:stretch>
            <a:fillRect/>
          </a:stretch>
        </p:blipFill>
        <p:spPr>
          <a:xfrm>
            <a:off x="299275" y="315588"/>
            <a:ext cx="6235700" cy="8610600"/>
          </a:xfrm>
          <a:prstGeom prst="rect">
            <a:avLst/>
          </a:prstGeom>
        </p:spPr>
      </p:pic>
      <p:sp>
        <p:nvSpPr>
          <p:cNvPr id="2" name="Espaço Reservado para Imagem de Slide 1"/>
          <p:cNvSpPr>
            <a:spLocks noGrp="1" noRot="1" noChangeAspect="1"/>
          </p:cNvSpPr>
          <p:nvPr>
            <p:ph type="sldImg"/>
          </p:nvPr>
        </p:nvSpPr>
        <p:spPr>
          <a:xfrm>
            <a:off x="304800" y="311150"/>
            <a:ext cx="2444750" cy="1374775"/>
          </a:xfrm>
          <a:prstGeom prst="rect">
            <a:avLst/>
          </a:prstGeo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9D3B3E4D-44B4-48D2-BB3A-F7218FC2F023}"/>
              </a:ext>
            </a:extLst>
          </p:cNvPr>
          <p:cNvSpPr>
            <a:spLocks noGrp="1"/>
          </p:cNvSpPr>
          <p:nvPr>
            <p:ph type="body" idx="1"/>
          </p:nvPr>
        </p:nvSpPr>
        <p:spPr>
          <a:xfrm>
            <a:off x="304800" y="-91440000"/>
            <a:ext cx="6248400" cy="6906889"/>
          </a:xfrm>
        </p:spPr>
        <p:txBody>
          <a:bodyPr/>
          <a:lstStyle/>
          <a:p>
            <a:r>
              <a:rPr lang="en-US" b="1" dirty="0">
                <a:solidFill>
                  <a:srgbClr val="F0F0F0"/>
                </a:solidFill>
                <a:ea typeface="Times New Roman" panose="02020603050405020304" pitchFamily="18" charset="0"/>
                <a:cs typeface="Calibri" panose="020F0502020204030204" pitchFamily="34" charset="0"/>
              </a:rPr>
              <a:t>2</a:t>
            </a:r>
            <a:r>
              <a:rPr lang="en-US" sz="1100" b="1" dirty="0">
                <a:solidFill>
                  <a:srgbClr val="F0F0F0"/>
                </a:solidFill>
                <a:effectLst/>
                <a:ea typeface="Times New Roman" panose="02020603050405020304" pitchFamily="18" charset="0"/>
                <a:cs typeface="Calibri" panose="020F0502020204030204" pitchFamily="34" charset="0"/>
              </a:rPr>
              <a:t> minutes</a:t>
            </a:r>
            <a:endParaRPr lang="en-US" sz="1100" dirty="0">
              <a:solidFill>
                <a:srgbClr val="F0F0F0"/>
              </a:solidFill>
              <a:ea typeface="Times New Roman" panose="02020603050405020304" pitchFamily="18" charset="0"/>
              <a:cs typeface="Calibri" panose="020F0502020204030204" pitchFamily="34" charset="0"/>
            </a:endParaRPr>
          </a:p>
          <a:p>
            <a:pPr algn="r"/>
            <a:r>
              <a:rPr lang="en-US" sz="1100" dirty="0">
                <a:solidFill>
                  <a:srgbClr val="F0F0F0"/>
                </a:solidFill>
                <a:ea typeface="Malgun Gothic" panose="020B0503020000020004" pitchFamily="34" charset="-127"/>
                <a:cs typeface="Calibri" panose="020F0502020204030204" pitchFamily="34" charset="0"/>
              </a:rPr>
              <a:t>(INTRO TO NUTRILITE™ ORGANICS PRODUCTS)</a:t>
            </a:r>
            <a:endParaRPr lang="en-US" sz="1100" dirty="0">
              <a:solidFill>
                <a:srgbClr val="F0F0F0"/>
              </a:solidFill>
              <a:effectLst/>
              <a:ea typeface="Malgun Gothic" panose="020B0503020000020004" pitchFamily="34" charset="-127"/>
              <a:cs typeface="Times New Roman" panose="02020603050405020304" pitchFamily="18" charset="0"/>
            </a:endParaRPr>
          </a:p>
          <a:p>
            <a:endParaRPr lang="en-US" sz="1100" dirty="0">
              <a:solidFill>
                <a:srgbClr val="F0F0F0"/>
              </a:solidFill>
            </a:endParaRPr>
          </a:p>
          <a:p>
            <a:r>
              <a:rPr lang="en-US" sz="1100" b="1" dirty="0">
                <a:solidFill>
                  <a:srgbClr val="F0F0F0"/>
                </a:solidFill>
              </a:rPr>
              <a:t>SAY: </a:t>
            </a:r>
            <a:r>
              <a:rPr lang="en-US" sz="1100" dirty="0">
                <a:solidFill>
                  <a:srgbClr val="F0F0F0"/>
                </a:solidFill>
              </a:rPr>
              <a:t>Welcome to “Selling Nutrilite™ Organics Products”!</a:t>
            </a:r>
          </a:p>
          <a:p>
            <a:endParaRPr lang="en-US" sz="1100" dirty="0">
              <a:solidFill>
                <a:srgbClr val="F0F0F0"/>
              </a:solidFill>
            </a:endParaRPr>
          </a:p>
          <a:p>
            <a:r>
              <a:rPr lang="en-US" sz="1100" b="1" dirty="0">
                <a:solidFill>
                  <a:srgbClr val="F0F0F0"/>
                </a:solidFill>
              </a:rPr>
              <a:t>TRAINER NOTE: </a:t>
            </a:r>
            <a:r>
              <a:rPr lang="en-US" sz="1100" dirty="0">
                <a:solidFill>
                  <a:srgbClr val="F0F0F0"/>
                </a:solidFill>
              </a:rPr>
              <a:t>Trainer, introduce yourself. Highlight your IBO experience selling this</a:t>
            </a:r>
          </a:p>
          <a:p>
            <a:pPr marL="19050" marR="0" lvl="0" indent="0" algn="l" defTabSz="914377" rtl="0" eaLnBrk="1" fontAlgn="auto" latinLnBrk="0" hangingPunct="1">
              <a:lnSpc>
                <a:spcPct val="100000"/>
              </a:lnSpc>
              <a:spcBef>
                <a:spcPts val="0"/>
              </a:spcBef>
              <a:spcAft>
                <a:spcPts val="0"/>
              </a:spcAft>
              <a:buClrTx/>
              <a:buSzTx/>
              <a:buFontTx/>
              <a:buNone/>
              <a:tabLst/>
              <a:defRPr/>
            </a:pPr>
            <a:r>
              <a:rPr lang="en-US" sz="1100" dirty="0">
                <a:solidFill>
                  <a:srgbClr val="F0F0F0"/>
                </a:solidFill>
              </a:rPr>
              <a:t>product OR if Amway employee, your title, tenure and role/experience with this product. (1 minute)</a:t>
            </a:r>
          </a:p>
          <a:p>
            <a:endParaRPr lang="en-US" sz="1100" dirty="0">
              <a:solidFill>
                <a:srgbClr val="F0F0F0"/>
              </a:solidFill>
            </a:endParaRPr>
          </a:p>
          <a:p>
            <a:r>
              <a:rPr lang="en-US" sz="1100" b="1" dirty="0">
                <a:solidFill>
                  <a:srgbClr val="F0F0F0"/>
                </a:solidFill>
              </a:rPr>
              <a:t>SAY: </a:t>
            </a:r>
            <a:r>
              <a:rPr lang="en-US" sz="1100" dirty="0">
                <a:solidFill>
                  <a:srgbClr val="F0F0F0"/>
                </a:solidFill>
              </a:rPr>
              <a:t>Organic products are more popular than ever. People want the peace of mind that comes with knowing their food and supplements are safe, pure and effective. Now you can deliver fully USDA Organic certified products to customers through your Amway™ business. Introducing Nutrilite™ Organics!</a:t>
            </a:r>
          </a:p>
          <a:p>
            <a:endParaRPr lang="en-US" sz="1100" b="1" dirty="0">
              <a:solidFill>
                <a:srgbClr val="F0F0F0"/>
              </a:solidFill>
            </a:endParaRPr>
          </a:p>
          <a:p>
            <a:pPr algn="l"/>
            <a:r>
              <a:rPr lang="en-US" sz="1100" b="1" i="0" u="none" strike="noStrike" baseline="0" dirty="0">
                <a:solidFill>
                  <a:srgbClr val="F0F0F0"/>
                </a:solidFill>
              </a:rPr>
              <a:t>SAY: </a:t>
            </a:r>
            <a:r>
              <a:rPr lang="en-US" sz="1100" b="0" i="0" u="none" strike="noStrike" baseline="0" dirty="0">
                <a:solidFill>
                  <a:srgbClr val="F0F0F0"/>
                </a:solidFill>
              </a:rPr>
              <a:t>This session will help you identify the features and benefits of the Nutrilite™ Organics products, why they were designed, how to identify customer needs so you can meet them with the best products, AND how to build your business by selling more products! You’ll also learn about tools and resources</a:t>
            </a:r>
            <a:r>
              <a:rPr lang="en-US" dirty="0">
                <a:solidFill>
                  <a:srgbClr val="F0F0F0"/>
                </a:solidFill>
              </a:rPr>
              <a:t> that will help you </a:t>
            </a:r>
            <a:r>
              <a:rPr lang="en-US" sz="1100" b="0" i="0" u="none" strike="noStrike" baseline="0" dirty="0">
                <a:solidFill>
                  <a:srgbClr val="F0F0F0"/>
                </a:solidFill>
              </a:rPr>
              <a:t>sell to customers and teach your team to do the same.</a:t>
            </a:r>
          </a:p>
          <a:p>
            <a:pPr algn="l"/>
            <a:endParaRPr lang="en-US" sz="1100" b="1" i="0" u="none" strike="noStrike" baseline="0" dirty="0">
              <a:solidFill>
                <a:srgbClr val="F0F0F0"/>
              </a:solidFill>
            </a:endParaRPr>
          </a:p>
          <a:p>
            <a:pPr algn="l"/>
            <a:r>
              <a:rPr lang="en-US" sz="1100" b="1" i="0" u="none" strike="noStrike" baseline="0" dirty="0">
                <a:solidFill>
                  <a:srgbClr val="F0F0F0"/>
                </a:solidFill>
              </a:rPr>
              <a:t>ASK: </a:t>
            </a:r>
            <a:r>
              <a:rPr lang="en-US" sz="1100" b="0" i="0" u="none" strike="noStrike" baseline="0" dirty="0">
                <a:solidFill>
                  <a:srgbClr val="F0F0F0"/>
                </a:solidFill>
              </a:rPr>
              <a:t>Are you ready to get started?</a:t>
            </a:r>
          </a:p>
          <a:p>
            <a:pPr algn="l"/>
            <a:r>
              <a:rPr lang="en-US" sz="1100" b="1" i="0" u="none" strike="noStrike" baseline="0" dirty="0">
                <a:solidFill>
                  <a:srgbClr val="F0F0F0"/>
                </a:solidFill>
              </a:rPr>
              <a:t>DESIRED RESPONSE: </a:t>
            </a:r>
            <a:r>
              <a:rPr lang="en-US" sz="1100" b="0" i="0" u="none" strike="noStrike" baseline="0" dirty="0">
                <a:solidFill>
                  <a:srgbClr val="F0F0F0"/>
                </a:solidFill>
              </a:rPr>
              <a:t>Yes!</a:t>
            </a:r>
          </a:p>
          <a:p>
            <a:pPr algn="l"/>
            <a:endParaRPr lang="en-US" sz="1100" dirty="0">
              <a:solidFill>
                <a:srgbClr val="F0F0F0"/>
              </a:solidFill>
            </a:endParaRPr>
          </a:p>
          <a:p>
            <a:pPr algn="l"/>
            <a:br>
              <a:rPr lang="en-US" sz="1100" b="1" dirty="0">
                <a:solidFill>
                  <a:srgbClr val="F0F0F0"/>
                </a:solidFill>
              </a:rPr>
            </a:br>
            <a:endParaRPr lang="en-US" sz="1100" b="1" dirty="0">
              <a:solidFill>
                <a:srgbClr val="F0F0F0"/>
              </a:solidFill>
            </a:endParaRPr>
          </a:p>
          <a:p>
            <a:pPr algn="l"/>
            <a:endParaRPr lang="en-US" sz="1100" b="1" dirty="0">
              <a:solidFill>
                <a:srgbClr val="F0F0F0"/>
              </a:solidFill>
            </a:endParaRPr>
          </a:p>
          <a:p>
            <a:pPr algn="l"/>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96956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CF4152F1-E958-4D4C-888A-091937A39EE1}"/>
              </a:ext>
            </a:extLst>
          </p:cNvPr>
          <p:cNvPicPr>
            <a:picLocks noChangeAspect="1"/>
          </p:cNvPicPr>
          <p:nvPr/>
        </p:nvPicPr>
        <p:blipFill>
          <a:blip r:embed="rId3"/>
          <a:stretch>
            <a:fillRect/>
          </a:stretch>
        </p:blipFill>
        <p:spPr>
          <a:xfrm>
            <a:off x="31115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0" marR="0" lvl="1" indent="0" fontAlgn="ctr">
              <a:lnSpc>
                <a:spcPct val="107000"/>
              </a:lnSpc>
              <a:spcBef>
                <a:spcPts val="0"/>
              </a:spcBef>
              <a:buNone/>
              <a:tabLst>
                <a:tab pos="914400" algn="l"/>
              </a:tabLst>
            </a:pPr>
            <a:r>
              <a:rPr lang="en-US" sz="1100" b="1" dirty="0">
                <a:solidFill>
                  <a:srgbClr val="F0F0F0"/>
                </a:solidFill>
                <a:effectLst/>
                <a:ea typeface="Malgun Gothic" panose="020B0503020000020004" pitchFamily="34" charset="-127"/>
                <a:cs typeface="Times New Roman" panose="02020603050405020304" pitchFamily="18" charset="0"/>
              </a:rPr>
              <a:t>30 seconds</a:t>
            </a:r>
          </a:p>
          <a:p>
            <a:pPr marL="0" marR="0" lvl="1" indent="0" algn="r" fontAlgn="ctr">
              <a:lnSpc>
                <a:spcPct val="107000"/>
              </a:lnSpc>
              <a:spcBef>
                <a:spcPts val="0"/>
              </a:spcBef>
              <a:spcAft>
                <a:spcPts val="1000"/>
              </a:spcAft>
              <a:buNone/>
              <a:tabLst>
                <a:tab pos="914400" algn="l"/>
              </a:tabLst>
            </a:pPr>
            <a:r>
              <a:rPr lang="en-US" sz="1100" dirty="0">
                <a:solidFill>
                  <a:srgbClr val="F0F0F0"/>
                </a:solidFill>
                <a:ea typeface="Malgun Gothic" panose="020B0503020000020004" pitchFamily="34" charset="-127"/>
                <a:cs typeface="Calibri" panose="020F0502020204030204" pitchFamily="34" charset="0"/>
              </a:rPr>
              <a:t>(INTRO TO NUTRILITE™ ORGANICS PRODUCTS)</a:t>
            </a:r>
            <a:endParaRPr lang="en-US" sz="1100" dirty="0">
              <a:solidFill>
                <a:srgbClr val="F0F0F0"/>
              </a:solidFill>
              <a:effectLst/>
              <a:ea typeface="Malgun Gothic" panose="020B0503020000020004" pitchFamily="34" charset="-127"/>
              <a:cs typeface="Times New Roman" panose="02020603050405020304" pitchFamily="18" charset="0"/>
            </a:endParaRPr>
          </a:p>
          <a:p>
            <a:pPr marL="0" marR="0" lvl="1" indent="0" fontAlgn="ctr">
              <a:lnSpc>
                <a:spcPct val="107000"/>
              </a:lnSpc>
              <a:spcBef>
                <a:spcPts val="0"/>
              </a:spcBef>
              <a:spcAft>
                <a:spcPts val="1000"/>
              </a:spcAft>
              <a:buNone/>
              <a:tabLst>
                <a:tab pos="914400" algn="l"/>
              </a:tabLst>
            </a:pPr>
            <a:r>
              <a:rPr lang="en-US" sz="1100" b="1" dirty="0">
                <a:solidFill>
                  <a:srgbClr val="F0F0F0"/>
                </a:solidFill>
                <a:ea typeface="Malgun Gothic" panose="020B0503020000020004" pitchFamily="34" charset="-127"/>
                <a:cs typeface="Times New Roman" panose="02020603050405020304" pitchFamily="18" charset="0"/>
              </a:rPr>
              <a:t>SAY: </a:t>
            </a:r>
            <a:r>
              <a:rPr lang="en-US" sz="1100" dirty="0">
                <a:solidFill>
                  <a:srgbClr val="F0F0F0"/>
                </a:solidFill>
                <a:ea typeface="Malgun Gothic" panose="020B0503020000020004" pitchFamily="34" charset="-127"/>
                <a:cs typeface="Times New Roman" panose="02020603050405020304" pitchFamily="18" charset="0"/>
              </a:rPr>
              <a:t>Why is now the right time to introduce Nutrilite™ Organics? Because customers want it!</a:t>
            </a:r>
          </a:p>
          <a:p>
            <a:pPr marL="0" marR="0" lvl="1" indent="0" fontAlgn="ctr">
              <a:lnSpc>
                <a:spcPct val="107000"/>
              </a:lnSpc>
              <a:spcBef>
                <a:spcPts val="0"/>
              </a:spcBef>
              <a:spcAft>
                <a:spcPts val="1000"/>
              </a:spcAft>
              <a:buNone/>
              <a:tabLst>
                <a:tab pos="914400" algn="l"/>
              </a:tabLst>
            </a:pPr>
            <a:r>
              <a:rPr lang="en-US" sz="1100" b="1" dirty="0">
                <a:solidFill>
                  <a:srgbClr val="F0F0F0"/>
                </a:solidFill>
                <a:ea typeface="Malgun Gothic" panose="020B0503020000020004" pitchFamily="34" charset="-127"/>
                <a:cs typeface="Times New Roman" panose="02020603050405020304" pitchFamily="18" charset="0"/>
              </a:rPr>
              <a:t>SAY: </a:t>
            </a:r>
            <a:r>
              <a:rPr lang="en-US" dirty="0">
                <a:solidFill>
                  <a:srgbClr val="F0F0F0"/>
                </a:solidFill>
                <a:ea typeface="Malgun Gothic" panose="020B0503020000020004" pitchFamily="34" charset="-127"/>
                <a:cs typeface="Times New Roman" panose="02020603050405020304" pitchFamily="18" charset="0"/>
              </a:rPr>
              <a:t>A product being certified organic is a major motivating factor for customers. In fact, d</a:t>
            </a:r>
            <a:r>
              <a:rPr lang="en-US" sz="1100" dirty="0">
                <a:solidFill>
                  <a:srgbClr val="F0F0F0"/>
                </a:solidFill>
                <a:ea typeface="Malgun Gothic" panose="020B0503020000020004" pitchFamily="34" charset="-127"/>
                <a:cs typeface="Times New Roman" panose="02020603050405020304" pitchFamily="18" charset="0"/>
              </a:rPr>
              <a:t>ata shows that “proven to work,” “natural” and “organic” are all top attributes customers are willing to pay more for in supplements.* </a:t>
            </a:r>
          </a:p>
          <a:p>
            <a:pPr marL="0" marR="0" lvl="1" indent="0" fontAlgn="ctr">
              <a:lnSpc>
                <a:spcPct val="107000"/>
              </a:lnSpc>
              <a:spcBef>
                <a:spcPts val="0"/>
              </a:spcBef>
              <a:spcAft>
                <a:spcPts val="1000"/>
              </a:spcAft>
              <a:buNone/>
              <a:tabLst>
                <a:tab pos="914400" algn="l"/>
              </a:tabLst>
            </a:pPr>
            <a:endParaRPr lang="en-US" dirty="0">
              <a:solidFill>
                <a:srgbClr val="F0F0F0"/>
              </a:solidFill>
              <a:ea typeface="Malgun Gothic" panose="020B0503020000020004" pitchFamily="34" charset="-127"/>
              <a:cs typeface="Times New Roman" panose="02020603050405020304" pitchFamily="18" charset="0"/>
            </a:endParaRPr>
          </a:p>
          <a:p>
            <a:pPr marL="0" marR="0" lvl="1" indent="0" fontAlgn="ctr">
              <a:lnSpc>
                <a:spcPct val="107000"/>
              </a:lnSpc>
              <a:spcBef>
                <a:spcPts val="0"/>
              </a:spcBef>
              <a:spcAft>
                <a:spcPts val="1000"/>
              </a:spcAft>
              <a:buNone/>
              <a:tabLst>
                <a:tab pos="914400" algn="l"/>
              </a:tabLst>
            </a:pPr>
            <a:endParaRPr lang="en-US" dirty="0">
              <a:solidFill>
                <a:srgbClr val="F0F0F0"/>
              </a:solidFill>
              <a:ea typeface="Malgun Gothic" panose="020B0503020000020004" pitchFamily="34" charset="-127"/>
              <a:cs typeface="Times New Roman" panose="02020603050405020304" pitchFamily="18" charset="0"/>
            </a:endParaRPr>
          </a:p>
          <a:p>
            <a:pPr marL="0" marR="0" lvl="1" indent="0" fontAlgn="ctr">
              <a:lnSpc>
                <a:spcPct val="107000"/>
              </a:lnSpc>
              <a:spcBef>
                <a:spcPts val="0"/>
              </a:spcBef>
              <a:spcAft>
                <a:spcPts val="1000"/>
              </a:spcAft>
              <a:buNone/>
              <a:tabLst>
                <a:tab pos="914400" algn="l"/>
              </a:tabLst>
            </a:pPr>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pPr marL="0" marR="0" lvl="1" indent="0" fontAlgn="ctr">
              <a:lnSpc>
                <a:spcPct val="107000"/>
              </a:lnSpc>
              <a:spcBef>
                <a:spcPts val="0"/>
              </a:spcBef>
              <a:spcAft>
                <a:spcPts val="1000"/>
              </a:spcAft>
              <a:buNone/>
              <a:tabLst>
                <a:tab pos="914400" algn="l"/>
              </a:tabLst>
            </a:pPr>
            <a:endParaRPr lang="en-US" dirty="0">
              <a:solidFill>
                <a:srgbClr val="F0F0F0"/>
              </a:solidFill>
            </a:endParaRPr>
          </a:p>
          <a:p>
            <a:pPr marL="0" marR="0" lvl="1" indent="0" fontAlgn="ctr">
              <a:lnSpc>
                <a:spcPct val="107000"/>
              </a:lnSpc>
              <a:spcBef>
                <a:spcPts val="0"/>
              </a:spcBef>
              <a:spcAft>
                <a:spcPts val="1000"/>
              </a:spcAft>
              <a:buNone/>
              <a:tabLst>
                <a:tab pos="914400" algn="l"/>
              </a:tabLst>
            </a:pPr>
            <a:endParaRPr lang="en-US" sz="1100" dirty="0">
              <a:solidFill>
                <a:srgbClr val="F0F0F0"/>
              </a:solidFill>
            </a:endParaRPr>
          </a:p>
          <a:p>
            <a:pPr marL="0" marR="0" lvl="1" indent="0" fontAlgn="ctr">
              <a:lnSpc>
                <a:spcPct val="107000"/>
              </a:lnSpc>
              <a:spcBef>
                <a:spcPts val="0"/>
              </a:spcBef>
              <a:spcAft>
                <a:spcPts val="1000"/>
              </a:spcAft>
              <a:buNone/>
              <a:tabLst>
                <a:tab pos="914400" algn="l"/>
              </a:tabLst>
            </a:pPr>
            <a:endParaRPr lang="en-US" dirty="0">
              <a:solidFill>
                <a:srgbClr val="F0F0F0"/>
              </a:solidFill>
            </a:endParaRPr>
          </a:p>
          <a:p>
            <a:pPr marL="0" marR="0" lvl="1" indent="0" fontAlgn="ctr">
              <a:lnSpc>
                <a:spcPct val="107000"/>
              </a:lnSpc>
              <a:spcBef>
                <a:spcPts val="0"/>
              </a:spcBef>
              <a:spcAft>
                <a:spcPts val="1000"/>
              </a:spcAft>
              <a:buNone/>
              <a:tabLst>
                <a:tab pos="914400" algn="l"/>
              </a:tabLst>
            </a:pPr>
            <a:endParaRPr lang="en-US" sz="1100" dirty="0">
              <a:solidFill>
                <a:srgbClr val="F0F0F0"/>
              </a:solidFill>
            </a:endParaRPr>
          </a:p>
          <a:p>
            <a:pPr marL="0" marR="0" lvl="1" indent="0" fontAlgn="ctr">
              <a:lnSpc>
                <a:spcPct val="107000"/>
              </a:lnSpc>
              <a:spcBef>
                <a:spcPts val="0"/>
              </a:spcBef>
              <a:spcAft>
                <a:spcPts val="1000"/>
              </a:spcAft>
              <a:buNone/>
              <a:tabLst>
                <a:tab pos="914400" algn="l"/>
              </a:tabLst>
            </a:pPr>
            <a:endParaRPr lang="en-US" dirty="0">
              <a:solidFill>
                <a:srgbClr val="F0F0F0"/>
              </a:solidFill>
            </a:endParaRPr>
          </a:p>
          <a:p>
            <a:pPr marL="0" marR="0" lvl="1" indent="0" fontAlgn="ctr">
              <a:lnSpc>
                <a:spcPct val="107000"/>
              </a:lnSpc>
              <a:spcBef>
                <a:spcPts val="0"/>
              </a:spcBef>
              <a:spcAft>
                <a:spcPts val="1000"/>
              </a:spcAft>
              <a:buNone/>
              <a:tabLst>
                <a:tab pos="914400" algn="l"/>
              </a:tabLst>
            </a:pPr>
            <a:endParaRPr lang="en-US" sz="1100" dirty="0">
              <a:solidFill>
                <a:srgbClr val="F0F0F0"/>
              </a:solidFill>
            </a:endParaRPr>
          </a:p>
          <a:p>
            <a:pPr marL="0" marR="0" lvl="1" indent="0" fontAlgn="ctr">
              <a:lnSpc>
                <a:spcPct val="107000"/>
              </a:lnSpc>
              <a:spcBef>
                <a:spcPts val="0"/>
              </a:spcBef>
              <a:spcAft>
                <a:spcPts val="1000"/>
              </a:spcAft>
              <a:buNone/>
              <a:tabLst>
                <a:tab pos="914400" algn="l"/>
              </a:tabLst>
            </a:pPr>
            <a:endParaRPr lang="en-US" dirty="0">
              <a:solidFill>
                <a:srgbClr val="F0F0F0"/>
              </a:solidFill>
            </a:endParaRPr>
          </a:p>
          <a:p>
            <a:pPr marL="0" lvl="1" indent="0" fontAlgn="ctr">
              <a:lnSpc>
                <a:spcPct val="107000"/>
              </a:lnSpc>
              <a:spcAft>
                <a:spcPts val="1000"/>
              </a:spcAft>
              <a:buNone/>
              <a:tabLst>
                <a:tab pos="914400" algn="l"/>
              </a:tabLst>
            </a:pPr>
            <a:r>
              <a:rPr lang="en-US" sz="1000" i="1" dirty="0">
                <a:solidFill>
                  <a:srgbClr val="F0F0F0"/>
                </a:solidFill>
                <a:effectLst/>
                <a:ea typeface="Malgun Gothic" panose="020B0503020000020004" pitchFamily="34" charset="-127"/>
              </a:rPr>
              <a:t>*</a:t>
            </a:r>
            <a:r>
              <a:rPr lang="en-US" sz="1000" i="1" dirty="0">
                <a:solidFill>
                  <a:srgbClr val="F0F0F0"/>
                </a:solidFill>
                <a:effectLst/>
                <a:ea typeface="Times New Roman" panose="02020603050405020304" pitchFamily="18" charset="0"/>
              </a:rPr>
              <a:t>NMI SORD Report 2021</a:t>
            </a:r>
            <a:endParaRPr lang="en-US" sz="1000" i="1" dirty="0">
              <a:solidFill>
                <a:srgbClr val="F0F0F0"/>
              </a:solidFill>
              <a:ea typeface="Malgun Gothic" panose="020B0503020000020004" pitchFamily="34" charset="-127"/>
            </a:endParaRPr>
          </a:p>
          <a:p>
            <a:pPr marL="0" marR="0" lvl="1" indent="0" fontAlgn="ctr">
              <a:lnSpc>
                <a:spcPct val="107000"/>
              </a:lnSpc>
              <a:spcBef>
                <a:spcPts val="0"/>
              </a:spcBef>
              <a:spcAft>
                <a:spcPts val="1000"/>
              </a:spcAft>
              <a:buNone/>
              <a:tabLst>
                <a:tab pos="914400" algn="l"/>
              </a:tabLst>
            </a:pPr>
            <a:endParaRPr lang="en-US" sz="1100" dirty="0">
              <a:solidFill>
                <a:srgbClr val="F0F0F0"/>
              </a:solidFill>
            </a:endParaRPr>
          </a:p>
          <a:p>
            <a:endParaRPr lang="en-US" dirty="0">
              <a:cs typeface="Calibri" panose="020F0502020204030204"/>
            </a:endParaRPr>
          </a:p>
        </p:txBody>
      </p:sp>
    </p:spTree>
    <p:extLst>
      <p:ext uri="{BB962C8B-B14F-4D97-AF65-F5344CB8AC3E}">
        <p14:creationId xmlns:p14="http://schemas.microsoft.com/office/powerpoint/2010/main" val="102903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67510B01-0CF0-9F43-B1BC-2182DEB6C40C}"/>
              </a:ext>
            </a:extLst>
          </p:cNvPr>
          <p:cNvPicPr>
            <a:picLocks noChangeAspect="1"/>
          </p:cNvPicPr>
          <p:nvPr/>
        </p:nvPicPr>
        <p:blipFill>
          <a:blip r:embed="rId3"/>
          <a:stretch>
            <a:fillRect/>
          </a:stretch>
        </p:blipFill>
        <p:spPr>
          <a:xfrm>
            <a:off x="31115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0" marR="0" lvl="1" indent="0" fontAlgn="ctr">
              <a:lnSpc>
                <a:spcPct val="107000"/>
              </a:lnSpc>
              <a:spcBef>
                <a:spcPts val="0"/>
              </a:spcBef>
              <a:buNone/>
              <a:tabLst>
                <a:tab pos="914400" algn="l"/>
              </a:tabLst>
            </a:pPr>
            <a:r>
              <a:rPr lang="en-US" sz="1100" b="1" strike="noStrike" dirty="0">
                <a:solidFill>
                  <a:srgbClr val="F0F0F0"/>
                </a:solidFill>
                <a:effectLst/>
                <a:ea typeface="Malgun Gothic" panose="020B0503020000020004" pitchFamily="34" charset="-127"/>
                <a:cs typeface="Times New Roman" panose="02020603050405020304" pitchFamily="18" charset="0"/>
              </a:rPr>
              <a:t>15 seconds</a:t>
            </a:r>
          </a:p>
          <a:p>
            <a:pPr marL="0" marR="0" lvl="1" indent="0" algn="r" fontAlgn="ctr">
              <a:lnSpc>
                <a:spcPct val="107000"/>
              </a:lnSpc>
              <a:spcBef>
                <a:spcPts val="0"/>
              </a:spcBef>
              <a:spcAft>
                <a:spcPts val="1000"/>
              </a:spcAft>
              <a:buNone/>
              <a:tabLst>
                <a:tab pos="914400" algn="l"/>
              </a:tabLst>
            </a:pPr>
            <a:r>
              <a:rPr lang="en-US" sz="1100" dirty="0">
                <a:solidFill>
                  <a:srgbClr val="F0F0F0"/>
                </a:solidFill>
                <a:ea typeface="Malgun Gothic" panose="020B0503020000020004" pitchFamily="34" charset="-127"/>
                <a:cs typeface="Calibri" panose="020F0502020204030204" pitchFamily="34" charset="0"/>
              </a:rPr>
              <a:t>(INTRO TO NUTRILITE™ ORGANICS PRODUCTS)</a:t>
            </a:r>
          </a:p>
          <a:p>
            <a:pPr marL="0" lvl="1" indent="0" fontAlgn="ctr">
              <a:lnSpc>
                <a:spcPct val="107000"/>
              </a:lnSpc>
              <a:spcAft>
                <a:spcPts val="1000"/>
              </a:spcAft>
              <a:buNone/>
              <a:tabLst>
                <a:tab pos="914400" algn="l"/>
              </a:tabLst>
            </a:pPr>
            <a:r>
              <a:rPr lang="en-US" sz="1100" b="1" dirty="0">
                <a:solidFill>
                  <a:srgbClr val="F0F0F0"/>
                </a:solidFill>
              </a:rPr>
              <a:t>SAY: </a:t>
            </a:r>
            <a:r>
              <a:rPr lang="en-US" sz="1100" dirty="0">
                <a:solidFill>
                  <a:srgbClr val="F0F0F0"/>
                </a:solidFill>
              </a:rPr>
              <a:t>That’s not all. 60 per</a:t>
            </a:r>
            <a:r>
              <a:rPr lang="en-US" dirty="0">
                <a:solidFill>
                  <a:srgbClr val="F0F0F0"/>
                </a:solidFill>
              </a:rPr>
              <a:t>cent of customers say USDA Organic has a high-influence on their purchase intent.* Seeing that certification makes them consider buying!</a:t>
            </a:r>
          </a:p>
          <a:p>
            <a:pPr marL="0" lvl="1" indent="0" fontAlgn="ctr">
              <a:lnSpc>
                <a:spcPct val="107000"/>
              </a:lnSpc>
              <a:spcAft>
                <a:spcPts val="1000"/>
              </a:spcAft>
              <a:buNone/>
              <a:tabLst>
                <a:tab pos="914400" algn="l"/>
              </a:tabLst>
            </a:pPr>
            <a:endParaRPr lang="en-US" sz="1100" b="1" dirty="0">
              <a:solidFill>
                <a:srgbClr val="F0F0F0"/>
              </a:solidFill>
            </a:endParaRPr>
          </a:p>
          <a:p>
            <a:pPr marL="0" lvl="1" indent="0" fontAlgn="ctr">
              <a:lnSpc>
                <a:spcPct val="107000"/>
              </a:lnSpc>
              <a:spcAft>
                <a:spcPts val="1000"/>
              </a:spcAft>
              <a:buNone/>
              <a:tabLst>
                <a:tab pos="914400" algn="l"/>
              </a:tabLst>
            </a:pPr>
            <a:endParaRPr lang="en-US" b="1" dirty="0">
              <a:solidFill>
                <a:srgbClr val="F0F0F0"/>
              </a:solidFill>
            </a:endParaRPr>
          </a:p>
          <a:p>
            <a:pPr marL="0" lvl="1" indent="0" fontAlgn="ctr">
              <a:lnSpc>
                <a:spcPct val="107000"/>
              </a:lnSpc>
              <a:spcAft>
                <a:spcPts val="1000"/>
              </a:spcAft>
              <a:buNone/>
              <a:tabLst>
                <a:tab pos="914400" algn="l"/>
              </a:tabLst>
            </a:pPr>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pPr marL="0" lvl="1" indent="0" fontAlgn="ctr">
              <a:lnSpc>
                <a:spcPct val="107000"/>
              </a:lnSpc>
              <a:spcAft>
                <a:spcPts val="1000"/>
              </a:spcAft>
              <a:buNone/>
              <a:tabLst>
                <a:tab pos="914400" algn="l"/>
              </a:tabLst>
            </a:pPr>
            <a:endParaRPr lang="en-US" dirty="0">
              <a:solidFill>
                <a:srgbClr val="F0F0F0"/>
              </a:solidFill>
              <a:effectLst/>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sz="1100" dirty="0">
              <a:solidFill>
                <a:srgbClr val="F0F0F0"/>
              </a:solidFill>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dirty="0">
              <a:solidFill>
                <a:srgbClr val="F0F0F0"/>
              </a:solidFill>
              <a:effectLst/>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sz="1100" dirty="0">
              <a:solidFill>
                <a:srgbClr val="F0F0F0"/>
              </a:solidFill>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dirty="0">
              <a:solidFill>
                <a:srgbClr val="F0F0F0"/>
              </a:solidFill>
              <a:effectLst/>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sz="1100" dirty="0">
              <a:solidFill>
                <a:srgbClr val="F0F0F0"/>
              </a:solidFill>
              <a:effectLst/>
              <a:ea typeface="Malgun Gothic" panose="020B0503020000020004" pitchFamily="34" charset="-127"/>
              <a:cs typeface="Times New Roman" panose="02020603050405020304" pitchFamily="18" charset="0"/>
            </a:endParaRPr>
          </a:p>
          <a:p>
            <a:r>
              <a:rPr lang="en-US" sz="1000" i="1" dirty="0">
                <a:solidFill>
                  <a:srgbClr val="F0F0F0"/>
                </a:solidFill>
                <a:effectLst/>
                <a:ea typeface="Malgun Gothic" panose="020B0503020000020004" pitchFamily="34" charset="-127"/>
              </a:rPr>
              <a:t>*</a:t>
            </a:r>
            <a:r>
              <a:rPr lang="en-US" sz="1000" i="1" dirty="0">
                <a:solidFill>
                  <a:srgbClr val="F0F0F0"/>
                </a:solidFill>
                <a:effectLst/>
                <a:ea typeface="Times New Roman" panose="02020603050405020304" pitchFamily="18" charset="0"/>
              </a:rPr>
              <a:t>NMI SORD Report 2021</a:t>
            </a:r>
          </a:p>
          <a:p>
            <a:endParaRPr lang="en-US" sz="1000" i="1" dirty="0">
              <a:solidFill>
                <a:srgbClr val="0000FF"/>
              </a:solidFill>
              <a:ea typeface="Malgun Gothic" panose="020B0503020000020004" pitchFamily="34" charset="-127"/>
            </a:endParaRPr>
          </a:p>
        </p:txBody>
      </p:sp>
    </p:spTree>
    <p:extLst>
      <p:ext uri="{BB962C8B-B14F-4D97-AF65-F5344CB8AC3E}">
        <p14:creationId xmlns:p14="http://schemas.microsoft.com/office/powerpoint/2010/main" val="73930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772F867-0B2F-6549-AEFD-2C3AF9CD8D44}"/>
              </a:ext>
            </a:extLst>
          </p:cNvPr>
          <p:cNvPicPr>
            <a:picLocks noChangeAspect="1"/>
          </p:cNvPicPr>
          <p:nvPr/>
        </p:nvPicPr>
        <p:blipFill>
          <a:blip r:embed="rId3"/>
          <a:stretch>
            <a:fillRect/>
          </a:stretch>
        </p:blipFill>
        <p:spPr>
          <a:xfrm>
            <a:off x="31115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0" marR="0" lvl="1" indent="0" fontAlgn="ctr">
              <a:lnSpc>
                <a:spcPct val="107000"/>
              </a:lnSpc>
              <a:spcBef>
                <a:spcPts val="0"/>
              </a:spcBef>
              <a:buNone/>
              <a:tabLst>
                <a:tab pos="914400" algn="l"/>
              </a:tabLst>
            </a:pPr>
            <a:r>
              <a:rPr lang="en-US" sz="1100" b="1" dirty="0">
                <a:solidFill>
                  <a:srgbClr val="F0F0F0"/>
                </a:solidFill>
                <a:effectLst/>
                <a:ea typeface="Malgun Gothic" panose="020B0503020000020004" pitchFamily="34" charset="-127"/>
                <a:cs typeface="Times New Roman" panose="02020603050405020304" pitchFamily="18" charset="0"/>
              </a:rPr>
              <a:t>1 minute</a:t>
            </a:r>
          </a:p>
          <a:p>
            <a:pPr marL="0" marR="0" lvl="1" indent="0" algn="r" fontAlgn="ctr">
              <a:lnSpc>
                <a:spcPct val="107000"/>
              </a:lnSpc>
              <a:spcBef>
                <a:spcPts val="0"/>
              </a:spcBef>
              <a:spcAft>
                <a:spcPts val="1000"/>
              </a:spcAft>
              <a:buNone/>
              <a:tabLst>
                <a:tab pos="914400" algn="l"/>
              </a:tabLst>
            </a:pPr>
            <a:r>
              <a:rPr lang="en-US" sz="1100" dirty="0">
                <a:solidFill>
                  <a:srgbClr val="F0F0F0"/>
                </a:solidFill>
                <a:ea typeface="Malgun Gothic" panose="020B0503020000020004" pitchFamily="34" charset="-127"/>
                <a:cs typeface="Calibri" panose="020F0502020204030204" pitchFamily="34" charset="0"/>
              </a:rPr>
              <a:t>(INTRO TO NUTRILITE™ ORGANICS PRODUCTS)</a:t>
            </a:r>
          </a:p>
          <a:p>
            <a:pPr marL="0" lvl="1" indent="0" fontAlgn="ctr">
              <a:lnSpc>
                <a:spcPct val="107000"/>
              </a:lnSpc>
              <a:spcAft>
                <a:spcPts val="1000"/>
              </a:spcAft>
              <a:buNone/>
              <a:tabLst>
                <a:tab pos="914400" algn="l"/>
              </a:tabLst>
            </a:pPr>
            <a:r>
              <a:rPr lang="en-US" b="1" dirty="0">
                <a:solidFill>
                  <a:srgbClr val="F0F0F0"/>
                </a:solidFill>
              </a:rPr>
              <a:t>SAY:</a:t>
            </a:r>
            <a:r>
              <a:rPr lang="en-US" dirty="0">
                <a:solidFill>
                  <a:srgbClr val="F0F0F0"/>
                </a:solidFill>
              </a:rPr>
              <a:t> More than 60 percent of customers also say that primary ingredients being plant-based and natural are important to purchase decisions.*</a:t>
            </a:r>
          </a:p>
          <a:p>
            <a:pPr marL="0" lvl="1" indent="0" fontAlgn="ctr">
              <a:lnSpc>
                <a:spcPct val="107000"/>
              </a:lnSpc>
              <a:spcAft>
                <a:spcPts val="1000"/>
              </a:spcAft>
              <a:buNone/>
              <a:tabLst>
                <a:tab pos="914400" algn="l"/>
              </a:tabLst>
            </a:pPr>
            <a:r>
              <a:rPr lang="en-US" sz="1100" b="1" dirty="0">
                <a:solidFill>
                  <a:srgbClr val="F0F0F0"/>
                </a:solidFill>
              </a:rPr>
              <a:t>SAY:</a:t>
            </a:r>
            <a:r>
              <a:rPr lang="en-US" sz="1100" dirty="0">
                <a:solidFill>
                  <a:srgbClr val="F0F0F0"/>
                </a:solidFill>
              </a:rPr>
              <a:t> In addition, nearly 60 percent of customers say that the ability to trace ingredients to their origin is important to their purchase decision.*</a:t>
            </a:r>
          </a:p>
          <a:p>
            <a:pPr marL="0" lvl="1" indent="0" fontAlgn="ctr">
              <a:lnSpc>
                <a:spcPct val="107000"/>
              </a:lnSpc>
              <a:spcAft>
                <a:spcPts val="1000"/>
              </a:spcAft>
              <a:buNone/>
              <a:tabLst>
                <a:tab pos="914400" algn="l"/>
              </a:tabLst>
            </a:pPr>
            <a:r>
              <a:rPr lang="en-US" sz="1100" b="1" dirty="0">
                <a:solidFill>
                  <a:srgbClr val="F0F0F0"/>
                </a:solidFill>
              </a:rPr>
              <a:t>SAY: </a:t>
            </a:r>
            <a:r>
              <a:rPr lang="en-US" dirty="0">
                <a:solidFill>
                  <a:srgbClr val="F0F0F0"/>
                </a:solidFill>
              </a:rPr>
              <a:t>Nutrilite™ Organics products give customers exactly what they’re looking for!</a:t>
            </a:r>
            <a:endParaRPr lang="en-US" sz="1100" dirty="0">
              <a:solidFill>
                <a:srgbClr val="F0F0F0"/>
              </a:solidFill>
            </a:endParaRPr>
          </a:p>
          <a:p>
            <a:pPr marL="0" lvl="1" indent="0" fontAlgn="ctr">
              <a:lnSpc>
                <a:spcPct val="107000"/>
              </a:lnSpc>
              <a:spcAft>
                <a:spcPts val="1000"/>
              </a:spcAft>
              <a:buNone/>
              <a:tabLst>
                <a:tab pos="914400" algn="l"/>
              </a:tabLst>
            </a:pPr>
            <a:endParaRPr lang="en-US" sz="1100" b="1" dirty="0">
              <a:solidFill>
                <a:srgbClr val="F0F0F0"/>
              </a:solidFill>
            </a:endParaRPr>
          </a:p>
          <a:p>
            <a:pPr marL="0" lvl="1" indent="0" fontAlgn="ctr">
              <a:lnSpc>
                <a:spcPct val="107000"/>
              </a:lnSpc>
              <a:spcAft>
                <a:spcPts val="1000"/>
              </a:spcAft>
              <a:buNone/>
              <a:tabLst>
                <a:tab pos="914400" algn="l"/>
              </a:tabLst>
            </a:pPr>
            <a:endParaRPr lang="en-US" b="1" dirty="0">
              <a:solidFill>
                <a:srgbClr val="F0F0F0"/>
              </a:solidFill>
            </a:endParaRPr>
          </a:p>
          <a:p>
            <a:pPr marL="0" lvl="1" indent="0" fontAlgn="ctr">
              <a:lnSpc>
                <a:spcPct val="107000"/>
              </a:lnSpc>
              <a:spcAft>
                <a:spcPts val="1000"/>
              </a:spcAft>
              <a:buNone/>
              <a:tabLst>
                <a:tab pos="914400" algn="l"/>
              </a:tabLst>
            </a:pPr>
            <a:r>
              <a:rPr lang="en-US" sz="1100" b="1" dirty="0">
                <a:solidFill>
                  <a:srgbClr val="F0F0F0"/>
                </a:solidFill>
              </a:rPr>
              <a:t>CLICK</a:t>
            </a:r>
            <a:r>
              <a:rPr lang="en-US" sz="1100" dirty="0">
                <a:solidFill>
                  <a:srgbClr val="F0F0F0"/>
                </a:solidFill>
              </a:rPr>
              <a:t> to </a:t>
            </a:r>
            <a:r>
              <a:rPr lang="en-US" sz="1100" b="1" dirty="0">
                <a:solidFill>
                  <a:srgbClr val="F0F0F0"/>
                </a:solidFill>
              </a:rPr>
              <a:t>advance</a:t>
            </a:r>
            <a:r>
              <a:rPr lang="en-US" sz="1100" dirty="0">
                <a:solidFill>
                  <a:srgbClr val="F0F0F0"/>
                </a:solidFill>
              </a:rPr>
              <a:t> to next slide.</a:t>
            </a:r>
          </a:p>
          <a:p>
            <a:pPr marL="0" lvl="1" indent="0" fontAlgn="ctr">
              <a:lnSpc>
                <a:spcPct val="107000"/>
              </a:lnSpc>
              <a:spcAft>
                <a:spcPts val="1000"/>
              </a:spcAft>
              <a:buNone/>
              <a:tabLst>
                <a:tab pos="914400" algn="l"/>
              </a:tabLst>
            </a:pPr>
            <a:endParaRPr lang="en-US" dirty="0">
              <a:solidFill>
                <a:srgbClr val="F0F0F0"/>
              </a:solidFill>
              <a:effectLst/>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sz="1100" dirty="0">
              <a:solidFill>
                <a:srgbClr val="F0F0F0"/>
              </a:solidFill>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endParaRPr lang="en-US" dirty="0">
              <a:solidFill>
                <a:srgbClr val="F0F0F0"/>
              </a:solidFill>
              <a:effectLst/>
              <a:ea typeface="Malgun Gothic" panose="020B0503020000020004" pitchFamily="34" charset="-127"/>
              <a:cs typeface="Times New Roman" panose="02020603050405020304" pitchFamily="18" charset="0"/>
            </a:endParaRPr>
          </a:p>
          <a:p>
            <a:r>
              <a:rPr lang="en-US" sz="1000" i="1" dirty="0">
                <a:solidFill>
                  <a:srgbClr val="F0F0F0"/>
                </a:solidFill>
              </a:rPr>
              <a:t>*</a:t>
            </a:r>
            <a:r>
              <a:rPr lang="en-US" sz="1000" i="1" dirty="0" err="1">
                <a:solidFill>
                  <a:srgbClr val="F0F0F0"/>
                </a:solidFill>
                <a:effectLst/>
                <a:ea typeface="Times New Roman" panose="02020603050405020304" pitchFamily="18" charset="0"/>
              </a:rPr>
              <a:t>Gongos</a:t>
            </a:r>
            <a:r>
              <a:rPr lang="en-US" sz="1000" i="1" dirty="0">
                <a:solidFill>
                  <a:srgbClr val="F0F0F0"/>
                </a:solidFill>
                <a:effectLst/>
                <a:ea typeface="Times New Roman" panose="02020603050405020304" pitchFamily="18" charset="0"/>
              </a:rPr>
              <a:t> Nutrilite Consumer Connection - Global Insights April 2021</a:t>
            </a:r>
            <a:endParaRPr lang="en-US" sz="1000" i="1" dirty="0">
              <a:solidFill>
                <a:srgbClr val="F0F0F0"/>
              </a:solidFill>
            </a:endParaRPr>
          </a:p>
        </p:txBody>
      </p:sp>
    </p:spTree>
    <p:extLst>
      <p:ext uri="{BB962C8B-B14F-4D97-AF65-F5344CB8AC3E}">
        <p14:creationId xmlns:p14="http://schemas.microsoft.com/office/powerpoint/2010/main" val="618293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08776BC8-7F09-CE49-98DF-ED723EA65918}"/>
              </a:ext>
            </a:extLst>
          </p:cNvPr>
          <p:cNvPicPr>
            <a:picLocks noChangeAspect="1"/>
          </p:cNvPicPr>
          <p:nvPr/>
        </p:nvPicPr>
        <p:blipFill>
          <a:blip r:embed="rId3"/>
          <a:stretch>
            <a:fillRect/>
          </a:stretch>
        </p:blipFill>
        <p:spPr>
          <a:xfrm>
            <a:off x="304800" y="304800"/>
            <a:ext cx="6235700" cy="8445500"/>
          </a:xfrm>
          <a:prstGeom prst="rect">
            <a:avLst/>
          </a:prstGeom>
        </p:spPr>
      </p:pic>
      <p:sp>
        <p:nvSpPr>
          <p:cNvPr id="2" name="Slide Image Placeholder 1"/>
          <p:cNvSpPr>
            <a:spLocks noGrp="1" noRot="1" noChangeAspect="1"/>
          </p:cNvSpPr>
          <p:nvPr>
            <p:ph type="sldImg"/>
          </p:nvPr>
        </p:nvSpPr>
        <p:spPr>
          <a:xfrm>
            <a:off x="304800" y="304800"/>
            <a:ext cx="2438400" cy="1371600"/>
          </a:xfrm>
          <a:noFill/>
          <a:ln w="3175">
            <a:noFill/>
          </a:ln>
          <a:effectLst>
            <a:outerShdw blurRad="50800" dist="38100" dir="2700000" algn="ctr" rotWithShape="0">
              <a:schemeClr val="tx1">
                <a:lumMod val="50000"/>
                <a:lumOff val="50000"/>
                <a:alpha val="43000"/>
              </a:schemeClr>
            </a:outerShdw>
          </a:effectLst>
        </p:spPr>
      </p:sp>
      <p:sp>
        <p:nvSpPr>
          <p:cNvPr id="3" name="Notes Placeholder 2">
            <a:extLst>
              <a:ext uri="{FF2B5EF4-FFF2-40B4-BE49-F238E27FC236}">
                <a16:creationId xmlns:a16="http://schemas.microsoft.com/office/drawing/2014/main" id="{8835680B-D72A-4AED-BD54-52AC42334583}"/>
              </a:ext>
            </a:extLst>
          </p:cNvPr>
          <p:cNvSpPr>
            <a:spLocks noGrp="1"/>
          </p:cNvSpPr>
          <p:nvPr>
            <p:ph type="body" idx="1"/>
          </p:nvPr>
        </p:nvSpPr>
        <p:spPr>
          <a:xfrm>
            <a:off x="304800" y="-91440000"/>
            <a:ext cx="6248400" cy="6734567"/>
          </a:xfrm>
        </p:spPr>
        <p:txBody>
          <a:bodyPr/>
          <a:lstStyle/>
          <a:p>
            <a:pPr marL="0" marR="0" lvl="1" indent="0" fontAlgn="ctr">
              <a:lnSpc>
                <a:spcPct val="107000"/>
              </a:lnSpc>
              <a:spcBef>
                <a:spcPts val="0"/>
              </a:spcBef>
              <a:buNone/>
              <a:tabLst>
                <a:tab pos="914400" algn="l"/>
              </a:tabLst>
            </a:pPr>
            <a:r>
              <a:rPr lang="en-US" sz="1100" b="1" dirty="0">
                <a:solidFill>
                  <a:srgbClr val="F0F0F0"/>
                </a:solidFill>
                <a:effectLst/>
                <a:ea typeface="Malgun Gothic" panose="020B0503020000020004" pitchFamily="34" charset="-127"/>
                <a:cs typeface="Times New Roman" panose="02020603050405020304" pitchFamily="18" charset="0"/>
              </a:rPr>
              <a:t>4 minutes</a:t>
            </a:r>
          </a:p>
          <a:p>
            <a:pPr marL="0" marR="0" lvl="1" indent="0" algn="r" fontAlgn="ctr">
              <a:lnSpc>
                <a:spcPct val="107000"/>
              </a:lnSpc>
              <a:spcBef>
                <a:spcPts val="0"/>
              </a:spcBef>
              <a:spcAft>
                <a:spcPts val="1000"/>
              </a:spcAft>
              <a:buNone/>
              <a:tabLst>
                <a:tab pos="914400" algn="l"/>
              </a:tabLst>
            </a:pPr>
            <a:r>
              <a:rPr lang="en-US" sz="1100" dirty="0">
                <a:solidFill>
                  <a:srgbClr val="F0F0F0"/>
                </a:solidFill>
                <a:ea typeface="Malgun Gothic" panose="020B0503020000020004" pitchFamily="34" charset="-127"/>
                <a:cs typeface="Calibri" panose="020F0502020204030204" pitchFamily="34" charset="0"/>
              </a:rPr>
              <a:t>(INTRO TO NUTRILITE™ ORGANICS PRODUCTS)</a:t>
            </a:r>
          </a:p>
          <a:p>
            <a:pPr marL="0" lvl="1" indent="0" fontAlgn="ctr">
              <a:lnSpc>
                <a:spcPct val="107000"/>
              </a:lnSpc>
              <a:spcAft>
                <a:spcPts val="1000"/>
              </a:spcAft>
              <a:buNone/>
              <a:tabLst>
                <a:tab pos="914400" algn="l"/>
              </a:tabLst>
            </a:pPr>
            <a:endParaRPr lang="en-US" sz="1100" b="1" dirty="0">
              <a:solidFill>
                <a:srgbClr val="F0F0F0"/>
              </a:solidFill>
              <a:ea typeface="Malgun Gothic" panose="020B0503020000020004" pitchFamily="34" charset="-127"/>
              <a:cs typeface="Times New Roman" panose="02020603050405020304" pitchFamily="18" charset="0"/>
            </a:endParaRPr>
          </a:p>
          <a:p>
            <a:pPr marL="0" lvl="1" indent="0" fontAlgn="ctr">
              <a:lnSpc>
                <a:spcPct val="107000"/>
              </a:lnSpc>
              <a:spcAft>
                <a:spcPts val="1000"/>
              </a:spcAft>
              <a:buNone/>
              <a:tabLst>
                <a:tab pos="914400" algn="l"/>
              </a:tabLst>
            </a:pPr>
            <a:r>
              <a:rPr lang="en-US" sz="1100" b="1" dirty="0">
                <a:solidFill>
                  <a:srgbClr val="F0F0F0"/>
                </a:solidFill>
                <a:ea typeface="Malgun Gothic" panose="020B0503020000020004" pitchFamily="34" charset="-127"/>
                <a:cs typeface="Times New Roman" panose="02020603050405020304" pitchFamily="18" charset="0"/>
              </a:rPr>
              <a:t>SAY: </a:t>
            </a:r>
            <a:r>
              <a:rPr lang="en-US" sz="1100" dirty="0">
                <a:solidFill>
                  <a:srgbClr val="F0F0F0"/>
                </a:solidFill>
                <a:ea typeface="Malgun Gothic" panose="020B0503020000020004" pitchFamily="34" charset="-127"/>
                <a:cs typeface="Times New Roman" panose="02020603050405020304" pitchFamily="18" charset="0"/>
              </a:rPr>
              <a:t>Nutrilite™ is the </a:t>
            </a:r>
            <a:r>
              <a:rPr lang="en-US" sz="1100" b="1" dirty="0">
                <a:solidFill>
                  <a:srgbClr val="F0F0F0"/>
                </a:solidFill>
                <a:ea typeface="Malgun Gothic" panose="020B0503020000020004" pitchFamily="34" charset="-127"/>
                <a:cs typeface="Times New Roman" panose="02020603050405020304" pitchFamily="18" charset="0"/>
              </a:rPr>
              <a:t>first and only </a:t>
            </a:r>
            <a:r>
              <a:rPr lang="en-US" sz="1100" dirty="0">
                <a:solidFill>
                  <a:srgbClr val="F0F0F0"/>
                </a:solidFill>
                <a:ea typeface="Malgun Gothic" panose="020B0503020000020004" pitchFamily="34" charset="-127"/>
                <a:cs typeface="Times New Roman" panose="02020603050405020304" pitchFamily="18" charset="0"/>
              </a:rPr>
              <a:t>global vitamin and dietary supplement brand with a USDA Organic product line to grow, harvest and process plants on their very own </a:t>
            </a:r>
            <a:r>
              <a:rPr lang="en-US" sz="1100" b="1" dirty="0">
                <a:solidFill>
                  <a:srgbClr val="F0F0F0"/>
                </a:solidFill>
                <a:ea typeface="Malgun Gothic" panose="020B0503020000020004" pitchFamily="34" charset="-127"/>
                <a:cs typeface="Times New Roman" panose="02020603050405020304" pitchFamily="18" charset="0"/>
              </a:rPr>
              <a:t>certified organic farms.</a:t>
            </a:r>
            <a:r>
              <a:rPr lang="en-US" sz="1100" dirty="0">
                <a:solidFill>
                  <a:srgbClr val="F0F0F0"/>
                </a:solidFill>
                <a:ea typeface="Malgun Gothic" panose="020B0503020000020004" pitchFamily="34" charset="-127"/>
                <a:cs typeface="Times New Roman" panose="02020603050405020304" pitchFamily="18" charset="0"/>
              </a:rPr>
              <a:t> That means Nutrilite™ Organics products are exactly that: USDA Organic certified! And they’re the only USDA certified organic products in the Nutrilite™ portfolio.</a:t>
            </a:r>
          </a:p>
          <a:p>
            <a:pPr marL="0" marR="0" lvl="1" indent="0" fontAlgn="ctr">
              <a:lnSpc>
                <a:spcPct val="107000"/>
              </a:lnSpc>
              <a:spcBef>
                <a:spcPts val="0"/>
              </a:spcBef>
              <a:spcAft>
                <a:spcPts val="1000"/>
              </a:spcAft>
              <a:buNone/>
              <a:tabLst>
                <a:tab pos="914400" algn="l"/>
              </a:tabLst>
            </a:pPr>
            <a:r>
              <a:rPr lang="en-US" sz="1100" b="1" dirty="0">
                <a:solidFill>
                  <a:srgbClr val="F0F0F0"/>
                </a:solidFill>
                <a:ea typeface="Malgun Gothic" panose="020B0503020000020004" pitchFamily="34" charset="-127"/>
                <a:cs typeface="Times New Roman" panose="02020603050405020304" pitchFamily="18" charset="0"/>
              </a:rPr>
              <a:t>SAY: </a:t>
            </a:r>
            <a:r>
              <a:rPr lang="en-US" b="0" dirty="0">
                <a:solidFill>
                  <a:srgbClr val="F0F0F0"/>
                </a:solidFill>
                <a:ea typeface="Malgun Gothic" panose="020B0503020000020004" pitchFamily="34" charset="-127"/>
                <a:cs typeface="Times New Roman" panose="02020603050405020304" pitchFamily="18" charset="0"/>
              </a:rPr>
              <a:t>I</a:t>
            </a:r>
            <a:r>
              <a:rPr lang="en-US" sz="1100" dirty="0">
                <a:solidFill>
                  <a:srgbClr val="F0F0F0"/>
                </a:solidFill>
                <a:ea typeface="Malgun Gothic" panose="020B0503020000020004" pitchFamily="34" charset="-127"/>
                <a:cs typeface="Times New Roman" panose="02020603050405020304" pitchFamily="18" charset="0"/>
              </a:rPr>
              <a:t> know that organic status can be a little confusing.</a:t>
            </a:r>
            <a:r>
              <a:rPr lang="en-US" sz="1100" b="1" dirty="0">
                <a:solidFill>
                  <a:srgbClr val="F0F0F0"/>
                </a:solidFill>
                <a:ea typeface="Malgun Gothic" panose="020B0503020000020004" pitchFamily="34" charset="-127"/>
                <a:cs typeface="Times New Roman" panose="02020603050405020304" pitchFamily="18" charset="0"/>
              </a:rPr>
              <a:t> </a:t>
            </a:r>
            <a:r>
              <a:rPr lang="en-US" sz="1100" dirty="0">
                <a:solidFill>
                  <a:srgbClr val="F0F0F0"/>
                </a:solidFill>
                <a:ea typeface="Malgun Gothic" panose="020B0503020000020004" pitchFamily="34" charset="-127"/>
                <a:cs typeface="Times New Roman" panose="02020603050405020304" pitchFamily="18" charset="0"/>
              </a:rPr>
              <a:t>Until now – even though Nutrilite™ products included ingredients grown on its certified organic farms and partner farms – the products also included non-organic materials to help meet customer needs. That means the products themselves are not certified organic.</a:t>
            </a:r>
          </a:p>
          <a:p>
            <a:pPr marL="0" marR="0" lvl="1" indent="0" fontAlgn="ctr">
              <a:lnSpc>
                <a:spcPct val="107000"/>
              </a:lnSpc>
              <a:spcBef>
                <a:spcPts val="0"/>
              </a:spcBef>
              <a:spcAft>
                <a:spcPts val="1000"/>
              </a:spcAft>
              <a:buNone/>
              <a:tabLst>
                <a:tab pos="914400" algn="l"/>
              </a:tabLst>
            </a:pPr>
            <a:r>
              <a:rPr lang="en-US" b="1" dirty="0">
                <a:solidFill>
                  <a:srgbClr val="F0F0F0"/>
                </a:solidFill>
                <a:ea typeface="Malgun Gothic" panose="020B0503020000020004" pitchFamily="34" charset="-127"/>
                <a:cs typeface="Times New Roman" panose="02020603050405020304" pitchFamily="18" charset="0"/>
              </a:rPr>
              <a:t>SAY: </a:t>
            </a:r>
            <a:r>
              <a:rPr lang="en-US" dirty="0">
                <a:solidFill>
                  <a:srgbClr val="F0F0F0"/>
                </a:solidFill>
                <a:ea typeface="Malgun Gothic" panose="020B0503020000020004" pitchFamily="34" charset="-127"/>
                <a:cs typeface="Times New Roman" panose="02020603050405020304" pitchFamily="18" charset="0"/>
              </a:rPr>
              <a:t>But that also helps keep things simple. Nutrilite™ Organics products are exactly that – the only Nutrilite™ products fully USDA Organic certified.</a:t>
            </a:r>
            <a:endParaRPr lang="en-US" sz="1100" b="1" dirty="0">
              <a:solidFill>
                <a:srgbClr val="F0F0F0"/>
              </a:solidFill>
              <a:ea typeface="Malgun Gothic" panose="020B0503020000020004" pitchFamily="34" charset="-127"/>
              <a:cs typeface="Times New Roman" panose="02020603050405020304" pitchFamily="18" charset="0"/>
            </a:endParaRPr>
          </a:p>
          <a:p>
            <a:pPr algn="l"/>
            <a:r>
              <a:rPr lang="en-US" sz="1100" b="1" dirty="0">
                <a:solidFill>
                  <a:srgbClr val="F0F0F0"/>
                </a:solidFill>
                <a:ea typeface="Malgun Gothic" panose="020B0503020000020004" pitchFamily="34" charset="-127"/>
                <a:cs typeface="Times New Roman" panose="02020603050405020304" pitchFamily="18" charset="0"/>
              </a:rPr>
              <a:t>SAY: </a:t>
            </a:r>
            <a:r>
              <a:rPr lang="en-US" sz="1100" b="0" i="0" u="none" strike="noStrike" baseline="0" dirty="0">
                <a:solidFill>
                  <a:srgbClr val="F0F0F0"/>
                </a:solidFill>
              </a:rPr>
              <a:t>The USDA Organic seal gives you and your customers confidence that every Nutrilite™ Organics product has met strict standards for growing, processing and handling. The seal means that the product is certified organic and that 95% or more of the content is organic.</a:t>
            </a:r>
          </a:p>
          <a:p>
            <a:pPr algn="l"/>
            <a:endParaRPr lang="en-US" sz="1100" dirty="0">
              <a:solidFill>
                <a:srgbClr val="F0F0F0"/>
              </a:solidFill>
            </a:endParaRPr>
          </a:p>
          <a:p>
            <a:pPr algn="l"/>
            <a:r>
              <a:rPr lang="en-US" sz="1100" b="1" dirty="0">
                <a:solidFill>
                  <a:srgbClr val="F0F0F0"/>
                </a:solidFill>
              </a:rPr>
              <a:t>SAY: </a:t>
            </a:r>
            <a:r>
              <a:rPr lang="en-US" sz="1100" dirty="0">
                <a:solidFill>
                  <a:srgbClr val="F0F0F0"/>
                </a:solidFill>
              </a:rPr>
              <a:t>You can confidently share that amazing organic certification with customers!</a:t>
            </a:r>
          </a:p>
          <a:p>
            <a:pPr algn="l"/>
            <a:endParaRPr lang="en-US" b="1" i="0" u="none" strike="noStrike" baseline="0" dirty="0">
              <a:solidFill>
                <a:srgbClr val="F0F0F0"/>
              </a:solidFill>
            </a:endParaRPr>
          </a:p>
          <a:p>
            <a:pPr algn="l"/>
            <a:br>
              <a:rPr lang="en-US" sz="1100" b="1" i="0" u="none" strike="noStrike" baseline="0" dirty="0">
                <a:solidFill>
                  <a:srgbClr val="F0F0F0"/>
                </a:solidFill>
              </a:rPr>
            </a:br>
            <a:endParaRPr lang="en-US" sz="1100" b="1" i="0" u="none" strike="noStrike" baseline="0" dirty="0">
              <a:solidFill>
                <a:srgbClr val="F0F0F0"/>
              </a:solidFill>
            </a:endParaRPr>
          </a:p>
          <a:p>
            <a:pPr algn="l"/>
            <a:endParaRPr lang="en-US" sz="1100" b="1" i="0" u="none" strike="noStrike" baseline="0" dirty="0">
              <a:solidFill>
                <a:srgbClr val="F0F0F0"/>
              </a:solidFill>
            </a:endParaRPr>
          </a:p>
          <a:p>
            <a:pPr algn="l"/>
            <a:r>
              <a:rPr lang="en-US" sz="1100" b="1" i="0" u="none" strike="noStrike" baseline="0" dirty="0">
                <a:solidFill>
                  <a:srgbClr val="F0F0F0"/>
                </a:solidFill>
              </a:rPr>
              <a:t>CLICK </a:t>
            </a:r>
            <a:r>
              <a:rPr lang="en-US" sz="1100" b="0" i="0" u="none" strike="noStrike" baseline="0" dirty="0">
                <a:solidFill>
                  <a:srgbClr val="F0F0F0"/>
                </a:solidFill>
              </a:rPr>
              <a:t>to </a:t>
            </a:r>
            <a:r>
              <a:rPr lang="en-US" sz="1100" b="1" i="0" u="none" strike="noStrike" baseline="0" dirty="0">
                <a:solidFill>
                  <a:srgbClr val="F0F0F0"/>
                </a:solidFill>
              </a:rPr>
              <a:t>advance </a:t>
            </a:r>
            <a:r>
              <a:rPr lang="en-US" sz="1100" b="0" i="0" u="none" strike="noStrike" baseline="0" dirty="0">
                <a:solidFill>
                  <a:srgbClr val="F0F0F0"/>
                </a:solidFill>
              </a:rPr>
              <a:t>to next slide.</a:t>
            </a:r>
            <a:endParaRPr lang="en-US" sz="1100" dirty="0">
              <a:solidFill>
                <a:srgbClr val="F0F0F0"/>
              </a:solidFill>
            </a:endParaRPr>
          </a:p>
          <a:p>
            <a:pPr algn="l"/>
            <a:endParaRPr lang="en-US" sz="1100" b="1" i="0" u="none" strike="noStrike" baseline="0" dirty="0">
              <a:solidFill>
                <a:srgbClr val="F0F0F0"/>
              </a:solidFill>
            </a:endParaRPr>
          </a:p>
          <a:p>
            <a:pPr algn="l"/>
            <a:endParaRPr lang="en-US" sz="1100" b="1" dirty="0">
              <a:solidFill>
                <a:srgbClr val="F0F0F0"/>
              </a:solidFill>
              <a:effectLst/>
              <a:ea typeface="Malgun Gothic" panose="020B0503020000020004" pitchFamily="34" charset="-127"/>
              <a:cs typeface="Times New Roman" panose="02020603050405020304" pitchFamily="18" charset="0"/>
            </a:endParaRPr>
          </a:p>
          <a:p>
            <a:pPr marL="0" lvl="1" fontAlgn="ctr">
              <a:lnSpc>
                <a:spcPct val="107000"/>
              </a:lnSpc>
              <a:spcAft>
                <a:spcPts val="1000"/>
              </a:spcAft>
              <a:tabLst>
                <a:tab pos="914400" algn="l"/>
              </a:tabLst>
            </a:pPr>
            <a:endParaRPr lang="en-US" sz="1200" dirty="0">
              <a:solidFill>
                <a:srgbClr val="F0F0F0"/>
              </a:solidFill>
              <a:ea typeface="Malgun Gothic" panose="020B0503020000020004" pitchFamily="34" charset="-127"/>
              <a:cs typeface="Calibri" panose="020F0502020204030204" pitchFamily="34" charset="0"/>
            </a:endParaRPr>
          </a:p>
          <a:p>
            <a:endParaRPr lang="en-US" dirty="0">
              <a:solidFill>
                <a:srgbClr val="F0F0F0"/>
              </a:solidFill>
            </a:endParaRPr>
          </a:p>
          <a:p>
            <a:endParaRPr lang="en-US" dirty="0">
              <a:solidFill>
                <a:srgbClr val="F0F0F0"/>
              </a:solidFill>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9468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4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3.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46.png"/><Relationship Id="rId2" Type="http://schemas.openxmlformats.org/officeDocument/2006/relationships/image" Target="../media/image55.jpeg"/><Relationship Id="rId1" Type="http://schemas.openxmlformats.org/officeDocument/2006/relationships/slideMaster" Target="../slideMasters/slideMaster1.xml"/><Relationship Id="rId6" Type="http://schemas.openxmlformats.org/officeDocument/2006/relationships/image" Target="../media/image59.svg"/><Relationship Id="rId11" Type="http://schemas.openxmlformats.org/officeDocument/2006/relationships/image" Target="../media/image45.jpe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5.jpeg"/><Relationship Id="rId7" Type="http://schemas.openxmlformats.org/officeDocument/2006/relationships/image" Target="../media/image58.png"/><Relationship Id="rId12" Type="http://schemas.openxmlformats.org/officeDocument/2006/relationships/image" Target="../media/image68.svg"/><Relationship Id="rId2" Type="http://schemas.openxmlformats.org/officeDocument/2006/relationships/image" Target="../media/image64.jpeg"/><Relationship Id="rId1" Type="http://schemas.openxmlformats.org/officeDocument/2006/relationships/slideMaster" Target="../slideMasters/slideMaster1.xml"/><Relationship Id="rId6" Type="http://schemas.openxmlformats.org/officeDocument/2006/relationships/image" Target="../media/image57.svg"/><Relationship Id="rId11" Type="http://schemas.openxmlformats.org/officeDocument/2006/relationships/image" Target="../media/image67.png"/><Relationship Id="rId5" Type="http://schemas.openxmlformats.org/officeDocument/2006/relationships/image" Target="../media/image56.png"/><Relationship Id="rId10" Type="http://schemas.openxmlformats.org/officeDocument/2006/relationships/image" Target="../media/image66.svg"/><Relationship Id="rId4" Type="http://schemas.openxmlformats.org/officeDocument/2006/relationships/image" Target="../media/image46.png"/><Relationship Id="rId9" Type="http://schemas.openxmlformats.org/officeDocument/2006/relationships/image" Target="../media/image6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0.png"/><Relationship Id="rId7"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1.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1.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3.png"/><Relationship Id="rId4" Type="http://schemas.openxmlformats.org/officeDocument/2006/relationships/image" Target="../media/image92.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image" Target="../media/image97.sv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236F-2F05-134B-9240-CCAD16F4D4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5661B-3C6B-E341-A77E-CA5D01AD1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28CBB-E0E5-1947-82A8-7393A9CABC3B}"/>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5001BF3D-D18C-AB47-88CA-69D46EABC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41DE6-30D7-8148-A563-5592DAB081D5}"/>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1351791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C991-DB81-1045-AD5D-F8F3135DB5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5260F-1E97-0143-B9CA-FEA2463E4E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C6114-CFCE-6F47-9BF4-069091867AF8}"/>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5E099D1F-D010-284E-898F-A6A57572E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C769E-C387-5F40-A931-DB3632577723}"/>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206218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B562E-633B-A24A-86E6-39A40F17F0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5B9748-7354-4E4C-91B9-A4C37CA43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14180-FC2C-A340-B4F9-9656C40E06B4}"/>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2EFBC1B6-81BF-4F49-9827-935F33F54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D1951-4809-7347-B9B9-D34A2998920A}"/>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29130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1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D49A74C0-33EB-AA43-85F6-E4C22131B052}"/>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4" name="Graphic 3">
            <a:extLst>
              <a:ext uri="{FF2B5EF4-FFF2-40B4-BE49-F238E27FC236}">
                <a16:creationId xmlns:a16="http://schemas.microsoft.com/office/drawing/2014/main" id="{F878BC94-3046-CD41-A489-178AC6CFD4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69924" y="6189434"/>
            <a:ext cx="2484274" cy="468096"/>
          </a:xfrm>
          <a:prstGeom prst="rect">
            <a:avLst/>
          </a:prstGeom>
        </p:spPr>
      </p:pic>
      <p:pic>
        <p:nvPicPr>
          <p:cNvPr id="6" name="B310330_H221934_Hogarth Inc_Amway_Organics videos_MasterBrand_en-US_60 16-9 WIP9" descr="B310330_H221934_Hogarth Inc_Amway_Organics videos_MasterBrand_en-US_60 16-9 WIP9">
            <a:hlinkClick r:id="" action="ppaction://media"/>
            <a:extLst>
              <a:ext uri="{FF2B5EF4-FFF2-40B4-BE49-F238E27FC236}">
                <a16:creationId xmlns:a16="http://schemas.microsoft.com/office/drawing/2014/main" id="{37D9FFDA-7452-644D-B688-946C6C27DCB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18551BF-551B-5947-A356-CA4919658819}"/>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9846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704241-5295-45F1-9C4E-1370803DA934}"/>
              </a:ext>
            </a:extLst>
          </p:cNvPr>
          <p:cNvSpPr/>
          <p:nvPr userDrawn="1"/>
        </p:nvSpPr>
        <p:spPr bwMode="auto">
          <a:xfrm>
            <a:off x="-1" y="0"/>
            <a:ext cx="12191999" cy="6858000"/>
          </a:xfrm>
          <a:prstGeom prst="rect">
            <a:avLst/>
          </a:prstGeom>
          <a:solidFill>
            <a:srgbClr val="ACACA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ACACAC"/>
              </a:solidFill>
              <a:effectLst/>
              <a:latin typeface="Arial" pitchFamily="-109" charset="0"/>
              <a:ea typeface="ＭＳ Ｐゴシック" pitchFamily="-109" charset="-128"/>
              <a:cs typeface="ＭＳ Ｐゴシック" pitchFamily="-109" charset="-128"/>
            </a:endParaRPr>
          </a:p>
        </p:txBody>
      </p:sp>
      <p:sp>
        <p:nvSpPr>
          <p:cNvPr id="7" name="Rectangle 6">
            <a:extLst>
              <a:ext uri="{FF2B5EF4-FFF2-40B4-BE49-F238E27FC236}">
                <a16:creationId xmlns:a16="http://schemas.microsoft.com/office/drawing/2014/main" id="{14D49537-BFD2-466F-97C8-9B62DD555686}"/>
              </a:ext>
            </a:extLst>
          </p:cNvPr>
          <p:cNvSpPr/>
          <p:nvPr userDrawn="1"/>
        </p:nvSpPr>
        <p:spPr bwMode="auto">
          <a:xfrm>
            <a:off x="0" y="5754256"/>
            <a:ext cx="12192000" cy="1103745"/>
          </a:xfrm>
          <a:prstGeom prst="rect">
            <a:avLst/>
          </a:prstGeom>
          <a:solidFill>
            <a:srgbClr val="D0D1D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 name="Footer Placeholder 2">
            <a:extLst>
              <a:ext uri="{FF2B5EF4-FFF2-40B4-BE49-F238E27FC236}">
                <a16:creationId xmlns:a16="http://schemas.microsoft.com/office/drawing/2014/main" id="{D3FD017F-966B-4DE0-9062-FEC2093C959E}"/>
              </a:ext>
            </a:extLst>
          </p:cNvPr>
          <p:cNvSpPr txBox="1">
            <a:spLocks/>
          </p:cNvSpPr>
          <p:nvPr userDrawn="1"/>
        </p:nvSpPr>
        <p:spPr>
          <a:xfrm>
            <a:off x="711200" y="6415618"/>
            <a:ext cx="10769600" cy="366183"/>
          </a:xfrm>
          <a:prstGeom prst="rect">
            <a:avLst/>
          </a:prstGeom>
        </p:spPr>
        <p:txBody>
          <a:bodyPr vert="horz" lIns="91440" tIns="45720" rIns="91440" bIns="45720" rtlCol="0" anchor="ctr"/>
          <a:lstStyle>
            <a:defPPr>
              <a:defRPr lang="en-US"/>
            </a:defPPr>
            <a:lvl1pPr marL="0" marR="0" indent="0" algn="ctr" defTabSz="1219170" rtl="0" eaLnBrk="0" fontAlgn="base" latinLnBrk="0" hangingPunct="0">
              <a:lnSpc>
                <a:spcPct val="100000"/>
              </a:lnSpc>
              <a:spcBef>
                <a:spcPct val="0"/>
              </a:spcBef>
              <a:spcAft>
                <a:spcPct val="0"/>
              </a:spcAft>
              <a:buClrTx/>
              <a:buSzTx/>
              <a:buFontTx/>
              <a:buNone/>
              <a:tabLst/>
              <a:defRPr sz="1067" kern="1200">
                <a:solidFill>
                  <a:srgbClr val="4D4D4C"/>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ea typeface="Franklin Gothic Book" charset="0"/>
              </a:rPr>
              <a:t>©2022 Alticor Inc. All rights reserved. For existing IBOs ONLY. Not for use with prospects. Use website or catalog for current pricing.</a:t>
            </a:r>
          </a:p>
        </p:txBody>
      </p:sp>
      <p:pic>
        <p:nvPicPr>
          <p:cNvPr id="9" name="Picture 8">
            <a:extLst>
              <a:ext uri="{FF2B5EF4-FFF2-40B4-BE49-F238E27FC236}">
                <a16:creationId xmlns:a16="http://schemas.microsoft.com/office/drawing/2014/main" id="{A7B4A9F1-816D-49EB-BF67-9ED3D44BB2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806" y="154922"/>
            <a:ext cx="6986130" cy="3729102"/>
          </a:xfrm>
          <a:prstGeom prst="rect">
            <a:avLst/>
          </a:prstGeom>
        </p:spPr>
      </p:pic>
      <p:sp>
        <p:nvSpPr>
          <p:cNvPr id="52" name="Rectangle 51">
            <a:extLst>
              <a:ext uri="{FF2B5EF4-FFF2-40B4-BE49-F238E27FC236}">
                <a16:creationId xmlns:a16="http://schemas.microsoft.com/office/drawing/2014/main" id="{7DCFBE56-8D9D-2844-AEB7-8EE44806D90D}"/>
              </a:ext>
            </a:extLst>
          </p:cNvPr>
          <p:cNvSpPr/>
          <p:nvPr userDrawn="1"/>
        </p:nvSpPr>
        <p:spPr>
          <a:xfrm>
            <a:off x="824593" y="951800"/>
            <a:ext cx="5801506" cy="2160591"/>
          </a:xfrm>
          <a:prstGeom prst="rect">
            <a:avLst/>
          </a:prstGeom>
        </p:spPr>
        <p:txBody>
          <a:bodyPr wrap="square">
            <a:spAutoFit/>
          </a:bodyPr>
          <a:lstStyle/>
          <a:p>
            <a:pPr algn="ctr">
              <a:lnSpc>
                <a:spcPct val="80000"/>
              </a:lnSpc>
            </a:pPr>
            <a:r>
              <a:rPr lang="en-US" sz="4000" b="1" kern="0" dirty="0">
                <a:solidFill>
                  <a:srgbClr val="E8941A"/>
                </a:solidFill>
                <a:latin typeface="+mn-lt"/>
                <a:ea typeface="Arial Bold" charset="0"/>
                <a:cs typeface="Arial" panose="020B0604020202020204" pitchFamily="34" charset="0"/>
              </a:rPr>
              <a:t>Be Prepared,</a:t>
            </a:r>
          </a:p>
          <a:p>
            <a:pPr algn="ctr">
              <a:lnSpc>
                <a:spcPct val="80000"/>
              </a:lnSpc>
              <a:spcAft>
                <a:spcPts val="1200"/>
              </a:spcAft>
            </a:pPr>
            <a:r>
              <a:rPr lang="en-US" sz="4000" b="1" kern="0" dirty="0">
                <a:solidFill>
                  <a:srgbClr val="E8941A"/>
                </a:solidFill>
                <a:latin typeface="+mn-lt"/>
                <a:ea typeface="Arial Bold" charset="0"/>
                <a:cs typeface="Arial" panose="020B0604020202020204" pitchFamily="34" charset="0"/>
              </a:rPr>
              <a:t> View the Notes!</a:t>
            </a:r>
          </a:p>
          <a:p>
            <a:pPr algn="ctr">
              <a:lnSpc>
                <a:spcPct val="130000"/>
              </a:lnSpc>
            </a:pPr>
            <a:r>
              <a:rPr lang="en-US" sz="1400" kern="0" dirty="0">
                <a:solidFill>
                  <a:srgbClr val="00305E"/>
                </a:solidFill>
              </a:rPr>
              <a:t>For </a:t>
            </a:r>
            <a:r>
              <a:rPr lang="en-US" sz="1400" b="1" u="sng" kern="0" dirty="0">
                <a:solidFill>
                  <a:srgbClr val="E8941A"/>
                </a:solidFill>
              </a:rPr>
              <a:t>Powerpoint</a:t>
            </a:r>
            <a:r>
              <a:rPr lang="en-US" sz="1400" kern="0" dirty="0">
                <a:solidFill>
                  <a:srgbClr val="00305E"/>
                </a:solidFill>
              </a:rPr>
              <a:t>: Find the </a:t>
            </a:r>
            <a:r>
              <a:rPr lang="en-US" sz="1400" b="1" kern="0" dirty="0">
                <a:solidFill>
                  <a:srgbClr val="00305E"/>
                </a:solidFill>
                <a:ea typeface="Franklin Gothic Demi" charset="0"/>
                <a:cs typeface="Arial" panose="020B0604020202020204" pitchFamily="34" charset="0"/>
              </a:rPr>
              <a:t>View</a:t>
            </a:r>
            <a:r>
              <a:rPr lang="en-US" sz="1400" kern="0" dirty="0">
                <a:solidFill>
                  <a:srgbClr val="00305E"/>
                </a:solidFill>
              </a:rPr>
              <a:t> menu, click </a:t>
            </a:r>
            <a:r>
              <a:rPr lang="en-US" sz="1400" b="1" kern="0" dirty="0">
                <a:solidFill>
                  <a:srgbClr val="00305E"/>
                </a:solidFill>
                <a:ea typeface="Franklin Gothic Demi" charset="0"/>
                <a:cs typeface="Arial" panose="020B0604020202020204" pitchFamily="34" charset="0"/>
              </a:rPr>
              <a:t>Notes Page</a:t>
            </a:r>
            <a:r>
              <a:rPr lang="en-US" sz="1400" kern="0" dirty="0">
                <a:solidFill>
                  <a:srgbClr val="00305E"/>
                </a:solidFill>
              </a:rPr>
              <a:t>.</a:t>
            </a:r>
          </a:p>
          <a:p>
            <a:pPr algn="ctr">
              <a:lnSpc>
                <a:spcPct val="130000"/>
              </a:lnSpc>
            </a:pPr>
            <a:r>
              <a:rPr lang="en-US" sz="1400" kern="0" dirty="0">
                <a:solidFill>
                  <a:srgbClr val="00305E"/>
                </a:solidFill>
              </a:rPr>
              <a:t>For </a:t>
            </a:r>
            <a:r>
              <a:rPr lang="en-US" sz="1400" b="1" u="sng" kern="0" dirty="0">
                <a:solidFill>
                  <a:srgbClr val="0090C2"/>
                </a:solidFill>
              </a:rPr>
              <a:t>Keynote</a:t>
            </a:r>
            <a:r>
              <a:rPr lang="en-US" sz="1400" kern="0" dirty="0">
                <a:solidFill>
                  <a:srgbClr val="00305E"/>
                </a:solidFill>
              </a:rPr>
              <a:t>: You will be provided with a PDF of notes.</a:t>
            </a:r>
          </a:p>
          <a:p>
            <a:pPr algn="ctr">
              <a:lnSpc>
                <a:spcPct val="80000"/>
              </a:lnSpc>
            </a:pPr>
            <a:br>
              <a:rPr lang="en-US" i="1" kern="0" dirty="0">
                <a:solidFill>
                  <a:srgbClr val="7F97AF"/>
                </a:solidFill>
                <a:latin typeface="Arial" panose="020B0604020202020204" pitchFamily="34" charset="0"/>
              </a:rPr>
            </a:br>
            <a:r>
              <a:rPr lang="en-US" sz="1200" i="1" kern="0" dirty="0">
                <a:solidFill>
                  <a:srgbClr val="7F97AF"/>
                </a:solidFill>
                <a:latin typeface="Arial" panose="020B0604020202020204" pitchFamily="34" charset="0"/>
                <a:cs typeface="Arial" panose="020B0604020202020204" pitchFamily="34" charset="0"/>
              </a:rPr>
              <a:t>This slide is hidden during the presentation.</a:t>
            </a:r>
            <a:endParaRPr lang="en-US" i="1" dirty="0">
              <a:solidFill>
                <a:srgbClr val="7F97AF"/>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063C82D2-F6D3-0B49-B844-362187CE9DE1}"/>
              </a:ext>
            </a:extLst>
          </p:cNvPr>
          <p:cNvSpPr/>
          <p:nvPr userDrawn="1"/>
        </p:nvSpPr>
        <p:spPr bwMode="auto">
          <a:xfrm>
            <a:off x="6927274" y="6102725"/>
            <a:ext cx="4839853" cy="254963"/>
          </a:xfrm>
          <a:prstGeom prst="ellipse">
            <a:avLst/>
          </a:prstGeom>
          <a:solidFill>
            <a:srgbClr val="000000">
              <a:alpha val="50196"/>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50" name="Group 49">
            <a:extLst>
              <a:ext uri="{FF2B5EF4-FFF2-40B4-BE49-F238E27FC236}">
                <a16:creationId xmlns:a16="http://schemas.microsoft.com/office/drawing/2014/main" id="{2EFA9326-4B67-BD45-A0F8-4F0C9B2730DA}"/>
              </a:ext>
            </a:extLst>
          </p:cNvPr>
          <p:cNvGrpSpPr/>
          <p:nvPr userDrawn="1"/>
        </p:nvGrpSpPr>
        <p:grpSpPr>
          <a:xfrm>
            <a:off x="7246112" y="755276"/>
            <a:ext cx="4234686" cy="5480183"/>
            <a:chOff x="7246112" y="755276"/>
            <a:chExt cx="4234686" cy="5480183"/>
          </a:xfrm>
        </p:grpSpPr>
        <p:sp>
          <p:nvSpPr>
            <p:cNvPr id="51" name="Rectangle 50">
              <a:extLst>
                <a:ext uri="{FF2B5EF4-FFF2-40B4-BE49-F238E27FC236}">
                  <a16:creationId xmlns:a16="http://schemas.microsoft.com/office/drawing/2014/main" id="{398E9C47-1371-F14C-A9D4-84434AA38ECF}"/>
                </a:ext>
              </a:extLst>
            </p:cNvPr>
            <p:cNvSpPr/>
            <p:nvPr userDrawn="1"/>
          </p:nvSpPr>
          <p:spPr bwMode="auto">
            <a:xfrm>
              <a:off x="7246112" y="755276"/>
              <a:ext cx="4234686" cy="548018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53" name="Picture 52">
              <a:extLst>
                <a:ext uri="{FF2B5EF4-FFF2-40B4-BE49-F238E27FC236}">
                  <a16:creationId xmlns:a16="http://schemas.microsoft.com/office/drawing/2014/main" id="{69CFBC57-2F44-3642-9AB4-DFF97FDF95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12462" y="833451"/>
              <a:ext cx="4118205" cy="5329441"/>
            </a:xfrm>
            <a:prstGeom prst="rect">
              <a:avLst/>
            </a:prstGeom>
          </p:spPr>
        </p:pic>
        <p:sp>
          <p:nvSpPr>
            <p:cNvPr id="54" name="Rectangle 53">
              <a:extLst>
                <a:ext uri="{FF2B5EF4-FFF2-40B4-BE49-F238E27FC236}">
                  <a16:creationId xmlns:a16="http://schemas.microsoft.com/office/drawing/2014/main" id="{115F198D-5585-9748-B43E-63CCFF1EEE21}"/>
                </a:ext>
              </a:extLst>
            </p:cNvPr>
            <p:cNvSpPr/>
            <p:nvPr userDrawn="1"/>
          </p:nvSpPr>
          <p:spPr bwMode="auto">
            <a:xfrm>
              <a:off x="8039100" y="1417593"/>
              <a:ext cx="3334657" cy="4114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55" name="Rectangle 54">
              <a:extLst>
                <a:ext uri="{FF2B5EF4-FFF2-40B4-BE49-F238E27FC236}">
                  <a16:creationId xmlns:a16="http://schemas.microsoft.com/office/drawing/2014/main" id="{6DDCBB77-A07A-014C-A225-C880C36D7DB9}"/>
                </a:ext>
              </a:extLst>
            </p:cNvPr>
            <p:cNvSpPr/>
            <p:nvPr userDrawn="1"/>
          </p:nvSpPr>
          <p:spPr bwMode="auto">
            <a:xfrm>
              <a:off x="7348538" y="828135"/>
              <a:ext cx="4025219" cy="589458"/>
            </a:xfrm>
            <a:prstGeom prst="rect">
              <a:avLst/>
            </a:prstGeom>
            <a:solidFill>
              <a:srgbClr val="ACAC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56" name="Group 55">
              <a:extLst>
                <a:ext uri="{FF2B5EF4-FFF2-40B4-BE49-F238E27FC236}">
                  <a16:creationId xmlns:a16="http://schemas.microsoft.com/office/drawing/2014/main" id="{F575C7FD-5F57-A145-BEE3-DF034388D65A}"/>
                </a:ext>
              </a:extLst>
            </p:cNvPr>
            <p:cNvGrpSpPr/>
            <p:nvPr userDrawn="1"/>
          </p:nvGrpSpPr>
          <p:grpSpPr>
            <a:xfrm>
              <a:off x="7587990" y="1190625"/>
              <a:ext cx="3681413" cy="4904503"/>
              <a:chOff x="7596188" y="1190625"/>
              <a:chExt cx="3681413" cy="4904503"/>
            </a:xfrm>
          </p:grpSpPr>
          <p:sp>
            <p:nvSpPr>
              <p:cNvPr id="58" name="Rectangle 57">
                <a:extLst>
                  <a:ext uri="{FF2B5EF4-FFF2-40B4-BE49-F238E27FC236}">
                    <a16:creationId xmlns:a16="http://schemas.microsoft.com/office/drawing/2014/main" id="{AD327F14-EEAF-C146-9B2E-2F5B167B3A52}"/>
                  </a:ext>
                </a:extLst>
              </p:cNvPr>
              <p:cNvSpPr/>
              <p:nvPr/>
            </p:nvSpPr>
            <p:spPr bwMode="auto">
              <a:xfrm>
                <a:off x="7596188" y="1190625"/>
                <a:ext cx="1543050" cy="14287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59" name="Rectangle 58">
                <a:extLst>
                  <a:ext uri="{FF2B5EF4-FFF2-40B4-BE49-F238E27FC236}">
                    <a16:creationId xmlns:a16="http://schemas.microsoft.com/office/drawing/2014/main" id="{122B023C-28A5-974B-8C44-7237C0AAA787}"/>
                  </a:ext>
                </a:extLst>
              </p:cNvPr>
              <p:cNvSpPr/>
              <p:nvPr/>
            </p:nvSpPr>
            <p:spPr bwMode="auto">
              <a:xfrm>
                <a:off x="8104188" y="1476931"/>
                <a:ext cx="788987"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0" name="Rectangle 59">
                <a:extLst>
                  <a:ext uri="{FF2B5EF4-FFF2-40B4-BE49-F238E27FC236}">
                    <a16:creationId xmlns:a16="http://schemas.microsoft.com/office/drawing/2014/main" id="{5898FFAB-B3C9-AB44-9BC3-8D4407282541}"/>
                  </a:ext>
                </a:extLst>
              </p:cNvPr>
              <p:cNvSpPr/>
              <p:nvPr/>
            </p:nvSpPr>
            <p:spPr bwMode="auto">
              <a:xfrm>
                <a:off x="8104188" y="1966410"/>
                <a:ext cx="1411287"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1" name="Rectangle 60">
                <a:extLst>
                  <a:ext uri="{FF2B5EF4-FFF2-40B4-BE49-F238E27FC236}">
                    <a16:creationId xmlns:a16="http://schemas.microsoft.com/office/drawing/2014/main" id="{3013D5FD-D0C9-9A43-8567-0694FB71F348}"/>
                  </a:ext>
                </a:extLst>
              </p:cNvPr>
              <p:cNvSpPr/>
              <p:nvPr/>
            </p:nvSpPr>
            <p:spPr bwMode="auto">
              <a:xfrm>
                <a:off x="8104188" y="2567670"/>
                <a:ext cx="858837"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2" name="Rectangle 61">
                <a:extLst>
                  <a:ext uri="{FF2B5EF4-FFF2-40B4-BE49-F238E27FC236}">
                    <a16:creationId xmlns:a16="http://schemas.microsoft.com/office/drawing/2014/main" id="{94A21DEB-D37D-4243-9694-46E363A0F4C4}"/>
                  </a:ext>
                </a:extLst>
              </p:cNvPr>
              <p:cNvSpPr/>
              <p:nvPr/>
            </p:nvSpPr>
            <p:spPr bwMode="auto">
              <a:xfrm>
                <a:off x="8104188" y="3144486"/>
                <a:ext cx="1897062"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3" name="Rectangle 62">
                <a:extLst>
                  <a:ext uri="{FF2B5EF4-FFF2-40B4-BE49-F238E27FC236}">
                    <a16:creationId xmlns:a16="http://schemas.microsoft.com/office/drawing/2014/main" id="{D57A6582-D64B-134F-8FAA-6448F0CF6F4F}"/>
                  </a:ext>
                </a:extLst>
              </p:cNvPr>
              <p:cNvSpPr/>
              <p:nvPr/>
            </p:nvSpPr>
            <p:spPr bwMode="auto">
              <a:xfrm>
                <a:off x="8104187" y="3933146"/>
                <a:ext cx="1090613"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4" name="Rectangle 63">
                <a:extLst>
                  <a:ext uri="{FF2B5EF4-FFF2-40B4-BE49-F238E27FC236}">
                    <a16:creationId xmlns:a16="http://schemas.microsoft.com/office/drawing/2014/main" id="{82FED9C2-177A-1B44-A049-364E168D087E}"/>
                  </a:ext>
                </a:extLst>
              </p:cNvPr>
              <p:cNvSpPr/>
              <p:nvPr/>
            </p:nvSpPr>
            <p:spPr bwMode="auto">
              <a:xfrm>
                <a:off x="8104188" y="1580008"/>
                <a:ext cx="3101975"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5" name="Rectangle 64">
                <a:extLst>
                  <a:ext uri="{FF2B5EF4-FFF2-40B4-BE49-F238E27FC236}">
                    <a16:creationId xmlns:a16="http://schemas.microsoft.com/office/drawing/2014/main" id="{9B814002-EB62-5946-9473-8CF4D1AAC70A}"/>
                  </a:ext>
                </a:extLst>
              </p:cNvPr>
              <p:cNvSpPr/>
              <p:nvPr/>
            </p:nvSpPr>
            <p:spPr bwMode="auto">
              <a:xfrm>
                <a:off x="8104188" y="2072028"/>
                <a:ext cx="1090612" cy="7506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6" name="Rectangle 65">
                <a:extLst>
                  <a:ext uri="{FF2B5EF4-FFF2-40B4-BE49-F238E27FC236}">
                    <a16:creationId xmlns:a16="http://schemas.microsoft.com/office/drawing/2014/main" id="{E240E450-059B-1543-8767-9E93923E22D1}"/>
                  </a:ext>
                </a:extLst>
              </p:cNvPr>
              <p:cNvSpPr/>
              <p:nvPr/>
            </p:nvSpPr>
            <p:spPr bwMode="auto">
              <a:xfrm>
                <a:off x="8104188" y="2672763"/>
                <a:ext cx="3101975"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7" name="Rectangle 66">
                <a:extLst>
                  <a:ext uri="{FF2B5EF4-FFF2-40B4-BE49-F238E27FC236}">
                    <a16:creationId xmlns:a16="http://schemas.microsoft.com/office/drawing/2014/main" id="{6968CF9D-7509-F04B-B885-F6382E88140D}"/>
                  </a:ext>
                </a:extLst>
              </p:cNvPr>
              <p:cNvSpPr/>
              <p:nvPr/>
            </p:nvSpPr>
            <p:spPr bwMode="auto">
              <a:xfrm>
                <a:off x="8553450" y="5995312"/>
                <a:ext cx="2019300" cy="99816"/>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8" name="Rectangle 67">
                <a:extLst>
                  <a:ext uri="{FF2B5EF4-FFF2-40B4-BE49-F238E27FC236}">
                    <a16:creationId xmlns:a16="http://schemas.microsoft.com/office/drawing/2014/main" id="{93AF63B3-D9F6-384A-8CEF-38DCDE38F931}"/>
                  </a:ext>
                </a:extLst>
              </p:cNvPr>
              <p:cNvSpPr/>
              <p:nvPr/>
            </p:nvSpPr>
            <p:spPr bwMode="auto">
              <a:xfrm>
                <a:off x="11020425" y="5995312"/>
                <a:ext cx="257176" cy="99816"/>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9" name="Rectangle 68">
                <a:extLst>
                  <a:ext uri="{FF2B5EF4-FFF2-40B4-BE49-F238E27FC236}">
                    <a16:creationId xmlns:a16="http://schemas.microsoft.com/office/drawing/2014/main" id="{0BF1BDD3-04E3-0444-90CE-6F32A9EBA87E}"/>
                  </a:ext>
                </a:extLst>
              </p:cNvPr>
              <p:cNvSpPr/>
              <p:nvPr/>
            </p:nvSpPr>
            <p:spPr bwMode="auto">
              <a:xfrm>
                <a:off x="8104188" y="1675129"/>
                <a:ext cx="2959100"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0" name="Rectangle 69">
                <a:extLst>
                  <a:ext uri="{FF2B5EF4-FFF2-40B4-BE49-F238E27FC236}">
                    <a16:creationId xmlns:a16="http://schemas.microsoft.com/office/drawing/2014/main" id="{F442B2AD-2268-1341-9CDA-915A10C22752}"/>
                  </a:ext>
                </a:extLst>
              </p:cNvPr>
              <p:cNvSpPr/>
              <p:nvPr/>
            </p:nvSpPr>
            <p:spPr bwMode="auto">
              <a:xfrm>
                <a:off x="8104188" y="1771415"/>
                <a:ext cx="3101975"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1" name="Rectangle 70">
                <a:extLst>
                  <a:ext uri="{FF2B5EF4-FFF2-40B4-BE49-F238E27FC236}">
                    <a16:creationId xmlns:a16="http://schemas.microsoft.com/office/drawing/2014/main" id="{EA4E894A-839B-7745-ADDC-F5A4CAD3D4F5}"/>
                  </a:ext>
                </a:extLst>
              </p:cNvPr>
              <p:cNvSpPr/>
              <p:nvPr/>
            </p:nvSpPr>
            <p:spPr bwMode="auto">
              <a:xfrm>
                <a:off x="8104188" y="2202948"/>
                <a:ext cx="1090612" cy="7506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2" name="Rectangle 71">
                <a:extLst>
                  <a:ext uri="{FF2B5EF4-FFF2-40B4-BE49-F238E27FC236}">
                    <a16:creationId xmlns:a16="http://schemas.microsoft.com/office/drawing/2014/main" id="{00CFDEF5-1F29-6E4A-852F-50A8FF39E117}"/>
                  </a:ext>
                </a:extLst>
              </p:cNvPr>
              <p:cNvSpPr/>
              <p:nvPr/>
            </p:nvSpPr>
            <p:spPr bwMode="auto">
              <a:xfrm>
                <a:off x="8104188" y="2294056"/>
                <a:ext cx="1090612" cy="7506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3" name="Rectangle 72">
                <a:extLst>
                  <a:ext uri="{FF2B5EF4-FFF2-40B4-BE49-F238E27FC236}">
                    <a16:creationId xmlns:a16="http://schemas.microsoft.com/office/drawing/2014/main" id="{E94499EA-45F5-2A4D-9E25-7D2592D40483}"/>
                  </a:ext>
                </a:extLst>
              </p:cNvPr>
              <p:cNvSpPr/>
              <p:nvPr/>
            </p:nvSpPr>
            <p:spPr bwMode="auto">
              <a:xfrm>
                <a:off x="8104188" y="2385573"/>
                <a:ext cx="1090612" cy="7506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4" name="Rectangle 73">
                <a:extLst>
                  <a:ext uri="{FF2B5EF4-FFF2-40B4-BE49-F238E27FC236}">
                    <a16:creationId xmlns:a16="http://schemas.microsoft.com/office/drawing/2014/main" id="{8693AE6B-59EC-1842-BA5B-D3EC06DA5429}"/>
                  </a:ext>
                </a:extLst>
              </p:cNvPr>
              <p:cNvSpPr/>
              <p:nvPr/>
            </p:nvSpPr>
            <p:spPr bwMode="auto">
              <a:xfrm>
                <a:off x="8104188" y="2772160"/>
                <a:ext cx="2959100"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5" name="Rectangle 74">
                <a:extLst>
                  <a:ext uri="{FF2B5EF4-FFF2-40B4-BE49-F238E27FC236}">
                    <a16:creationId xmlns:a16="http://schemas.microsoft.com/office/drawing/2014/main" id="{3939680F-14A0-7240-AC21-05488C428D9C}"/>
                  </a:ext>
                </a:extLst>
              </p:cNvPr>
              <p:cNvSpPr/>
              <p:nvPr/>
            </p:nvSpPr>
            <p:spPr bwMode="auto">
              <a:xfrm>
                <a:off x="8104188" y="2865283"/>
                <a:ext cx="3101975"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6" name="Rectangle 75">
                <a:extLst>
                  <a:ext uri="{FF2B5EF4-FFF2-40B4-BE49-F238E27FC236}">
                    <a16:creationId xmlns:a16="http://schemas.microsoft.com/office/drawing/2014/main" id="{8DA4A17B-C8D9-DF4A-8552-B05D8E443814}"/>
                  </a:ext>
                </a:extLst>
              </p:cNvPr>
              <p:cNvSpPr/>
              <p:nvPr/>
            </p:nvSpPr>
            <p:spPr bwMode="auto">
              <a:xfrm>
                <a:off x="8104188" y="2961598"/>
                <a:ext cx="2704306"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7" name="Rectangle 76">
                <a:extLst>
                  <a:ext uri="{FF2B5EF4-FFF2-40B4-BE49-F238E27FC236}">
                    <a16:creationId xmlns:a16="http://schemas.microsoft.com/office/drawing/2014/main" id="{D1FDEBA8-37E8-EF4B-A2F2-D3AE03BA1359}"/>
                  </a:ext>
                </a:extLst>
              </p:cNvPr>
              <p:cNvSpPr/>
              <p:nvPr/>
            </p:nvSpPr>
            <p:spPr bwMode="auto">
              <a:xfrm>
                <a:off x="8104188" y="3249413"/>
                <a:ext cx="2704306"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8" name="Rectangle 77">
                <a:extLst>
                  <a:ext uri="{FF2B5EF4-FFF2-40B4-BE49-F238E27FC236}">
                    <a16:creationId xmlns:a16="http://schemas.microsoft.com/office/drawing/2014/main" id="{C262E515-53AF-6C4B-8A20-F1C5EB242355}"/>
                  </a:ext>
                </a:extLst>
              </p:cNvPr>
              <p:cNvSpPr/>
              <p:nvPr/>
            </p:nvSpPr>
            <p:spPr bwMode="auto">
              <a:xfrm>
                <a:off x="8104187" y="3395514"/>
                <a:ext cx="3042443" cy="74441"/>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9" name="Rectangle 78">
                <a:extLst>
                  <a:ext uri="{FF2B5EF4-FFF2-40B4-BE49-F238E27FC236}">
                    <a16:creationId xmlns:a16="http://schemas.microsoft.com/office/drawing/2014/main" id="{B72E1B47-96F1-D848-A5AF-BDD52B1E1AA6}"/>
                  </a:ext>
                </a:extLst>
              </p:cNvPr>
              <p:cNvSpPr/>
              <p:nvPr/>
            </p:nvSpPr>
            <p:spPr bwMode="auto">
              <a:xfrm>
                <a:off x="8104188" y="3489506"/>
                <a:ext cx="2704306"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0" name="Rectangle 79">
                <a:extLst>
                  <a:ext uri="{FF2B5EF4-FFF2-40B4-BE49-F238E27FC236}">
                    <a16:creationId xmlns:a16="http://schemas.microsoft.com/office/drawing/2014/main" id="{38562644-E5F9-FB47-83AC-71993E8D1F40}"/>
                  </a:ext>
                </a:extLst>
              </p:cNvPr>
              <p:cNvSpPr/>
              <p:nvPr/>
            </p:nvSpPr>
            <p:spPr bwMode="auto">
              <a:xfrm>
                <a:off x="8104186" y="4040171"/>
                <a:ext cx="3042443"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1" name="Rectangle 80">
                <a:extLst>
                  <a:ext uri="{FF2B5EF4-FFF2-40B4-BE49-F238E27FC236}">
                    <a16:creationId xmlns:a16="http://schemas.microsoft.com/office/drawing/2014/main" id="{F91BB290-64EA-724D-B40C-24D533A74344}"/>
                  </a:ext>
                </a:extLst>
              </p:cNvPr>
              <p:cNvSpPr/>
              <p:nvPr/>
            </p:nvSpPr>
            <p:spPr bwMode="auto">
              <a:xfrm>
                <a:off x="8104187" y="4148712"/>
                <a:ext cx="1035052"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2" name="Rectangle 81">
                <a:extLst>
                  <a:ext uri="{FF2B5EF4-FFF2-40B4-BE49-F238E27FC236}">
                    <a16:creationId xmlns:a16="http://schemas.microsoft.com/office/drawing/2014/main" id="{7BA4C17A-5255-4D41-9A65-531E55C4D4B6}"/>
                  </a:ext>
                </a:extLst>
              </p:cNvPr>
              <p:cNvSpPr/>
              <p:nvPr/>
            </p:nvSpPr>
            <p:spPr bwMode="auto">
              <a:xfrm>
                <a:off x="8104187" y="4253971"/>
                <a:ext cx="2535238"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3" name="Rectangle 82">
                <a:extLst>
                  <a:ext uri="{FF2B5EF4-FFF2-40B4-BE49-F238E27FC236}">
                    <a16:creationId xmlns:a16="http://schemas.microsoft.com/office/drawing/2014/main" id="{4C2F8899-A51A-7C40-ADEF-514310126572}"/>
                  </a:ext>
                </a:extLst>
              </p:cNvPr>
              <p:cNvSpPr/>
              <p:nvPr/>
            </p:nvSpPr>
            <p:spPr bwMode="auto">
              <a:xfrm>
                <a:off x="8104187" y="4363415"/>
                <a:ext cx="1773238"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4" name="Rectangle 83">
                <a:extLst>
                  <a:ext uri="{FF2B5EF4-FFF2-40B4-BE49-F238E27FC236}">
                    <a16:creationId xmlns:a16="http://schemas.microsoft.com/office/drawing/2014/main" id="{5AC82706-AA98-4942-9C0E-C13DC08C207C}"/>
                  </a:ext>
                </a:extLst>
              </p:cNvPr>
              <p:cNvSpPr/>
              <p:nvPr/>
            </p:nvSpPr>
            <p:spPr bwMode="auto">
              <a:xfrm>
                <a:off x="8104186" y="4503180"/>
                <a:ext cx="317341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5" name="Rectangle 84">
                <a:extLst>
                  <a:ext uri="{FF2B5EF4-FFF2-40B4-BE49-F238E27FC236}">
                    <a16:creationId xmlns:a16="http://schemas.microsoft.com/office/drawing/2014/main" id="{280D0755-06DB-1C49-9C11-1D212631DB0E}"/>
                  </a:ext>
                </a:extLst>
              </p:cNvPr>
              <p:cNvSpPr/>
              <p:nvPr/>
            </p:nvSpPr>
            <p:spPr bwMode="auto">
              <a:xfrm>
                <a:off x="8104187" y="4609901"/>
                <a:ext cx="449263"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6" name="Rectangle 85">
                <a:extLst>
                  <a:ext uri="{FF2B5EF4-FFF2-40B4-BE49-F238E27FC236}">
                    <a16:creationId xmlns:a16="http://schemas.microsoft.com/office/drawing/2014/main" id="{1C7F47D8-AAFE-4947-9266-5D97D60207F4}"/>
                  </a:ext>
                </a:extLst>
              </p:cNvPr>
              <p:cNvSpPr/>
              <p:nvPr userDrawn="1"/>
            </p:nvSpPr>
            <p:spPr bwMode="auto">
              <a:xfrm>
                <a:off x="8104188" y="3622233"/>
                <a:ext cx="3173409"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7" name="Rectangle 86">
                <a:extLst>
                  <a:ext uri="{FF2B5EF4-FFF2-40B4-BE49-F238E27FC236}">
                    <a16:creationId xmlns:a16="http://schemas.microsoft.com/office/drawing/2014/main" id="{22FB3692-8378-8D45-BF73-90BDC61AE6BF}"/>
                  </a:ext>
                </a:extLst>
              </p:cNvPr>
              <p:cNvSpPr/>
              <p:nvPr userDrawn="1"/>
            </p:nvSpPr>
            <p:spPr bwMode="auto">
              <a:xfrm>
                <a:off x="8104188" y="3722871"/>
                <a:ext cx="489210"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8" name="Rectangle 87">
                <a:extLst>
                  <a:ext uri="{FF2B5EF4-FFF2-40B4-BE49-F238E27FC236}">
                    <a16:creationId xmlns:a16="http://schemas.microsoft.com/office/drawing/2014/main" id="{F650780C-8030-784B-8B36-8E9AC9D8066B}"/>
                  </a:ext>
                </a:extLst>
              </p:cNvPr>
              <p:cNvSpPr/>
              <p:nvPr userDrawn="1"/>
            </p:nvSpPr>
            <p:spPr bwMode="auto">
              <a:xfrm>
                <a:off x="8104187" y="4794146"/>
                <a:ext cx="1090613"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9" name="Rectangle 88">
                <a:extLst>
                  <a:ext uri="{FF2B5EF4-FFF2-40B4-BE49-F238E27FC236}">
                    <a16:creationId xmlns:a16="http://schemas.microsoft.com/office/drawing/2014/main" id="{05670A6F-2127-D645-90F5-B57CAC8E14FA}"/>
                  </a:ext>
                </a:extLst>
              </p:cNvPr>
              <p:cNvSpPr/>
              <p:nvPr userDrawn="1"/>
            </p:nvSpPr>
            <p:spPr bwMode="auto">
              <a:xfrm>
                <a:off x="8104186" y="4902208"/>
                <a:ext cx="317341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0" name="Rectangle 89">
                <a:extLst>
                  <a:ext uri="{FF2B5EF4-FFF2-40B4-BE49-F238E27FC236}">
                    <a16:creationId xmlns:a16="http://schemas.microsoft.com/office/drawing/2014/main" id="{288B38B8-1686-494C-BDD6-FBB3AEDA6747}"/>
                  </a:ext>
                </a:extLst>
              </p:cNvPr>
              <p:cNvSpPr/>
              <p:nvPr userDrawn="1"/>
            </p:nvSpPr>
            <p:spPr bwMode="auto">
              <a:xfrm>
                <a:off x="8104187" y="5009493"/>
                <a:ext cx="72416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1" name="Rectangle 90">
                <a:extLst>
                  <a:ext uri="{FF2B5EF4-FFF2-40B4-BE49-F238E27FC236}">
                    <a16:creationId xmlns:a16="http://schemas.microsoft.com/office/drawing/2014/main" id="{64267058-331E-6B40-9FA0-D93E4317FA0C}"/>
                  </a:ext>
                </a:extLst>
              </p:cNvPr>
              <p:cNvSpPr/>
              <p:nvPr userDrawn="1"/>
            </p:nvSpPr>
            <p:spPr bwMode="auto">
              <a:xfrm>
                <a:off x="8104186" y="5128249"/>
                <a:ext cx="274346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2" name="Rectangle 91">
                <a:extLst>
                  <a:ext uri="{FF2B5EF4-FFF2-40B4-BE49-F238E27FC236}">
                    <a16:creationId xmlns:a16="http://schemas.microsoft.com/office/drawing/2014/main" id="{61AB319C-1176-4B48-A2FB-21E96A35DBAE}"/>
                  </a:ext>
                </a:extLst>
              </p:cNvPr>
              <p:cNvSpPr/>
              <p:nvPr userDrawn="1"/>
            </p:nvSpPr>
            <p:spPr bwMode="auto">
              <a:xfrm>
                <a:off x="8104186" y="5249070"/>
                <a:ext cx="317341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3" name="Rectangle 92">
                <a:extLst>
                  <a:ext uri="{FF2B5EF4-FFF2-40B4-BE49-F238E27FC236}">
                    <a16:creationId xmlns:a16="http://schemas.microsoft.com/office/drawing/2014/main" id="{AD420CB5-86F9-FA40-87F4-7202DC2F3B9C}"/>
                  </a:ext>
                </a:extLst>
              </p:cNvPr>
              <p:cNvSpPr/>
              <p:nvPr userDrawn="1"/>
            </p:nvSpPr>
            <p:spPr bwMode="auto">
              <a:xfrm>
                <a:off x="8104186" y="5381940"/>
                <a:ext cx="3173411" cy="8183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57" name="Rectangle 56">
              <a:extLst>
                <a:ext uri="{FF2B5EF4-FFF2-40B4-BE49-F238E27FC236}">
                  <a16:creationId xmlns:a16="http://schemas.microsoft.com/office/drawing/2014/main" id="{7876693F-150C-1543-A550-B5F7BB5C7730}"/>
                </a:ext>
              </a:extLst>
            </p:cNvPr>
            <p:cNvSpPr/>
            <p:nvPr userDrawn="1"/>
          </p:nvSpPr>
          <p:spPr bwMode="auto">
            <a:xfrm>
              <a:off x="7348538" y="1411243"/>
              <a:ext cx="4082129" cy="559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97" name="TextBox 96">
            <a:extLst>
              <a:ext uri="{FF2B5EF4-FFF2-40B4-BE49-F238E27FC236}">
                <a16:creationId xmlns:a16="http://schemas.microsoft.com/office/drawing/2014/main" id="{05C815C5-4E13-2446-BB5E-EDBEC55A4812}"/>
              </a:ext>
            </a:extLst>
          </p:cNvPr>
          <p:cNvSpPr txBox="1"/>
          <p:nvPr userDrawn="1"/>
        </p:nvSpPr>
        <p:spPr>
          <a:xfrm>
            <a:off x="730442" y="3475244"/>
            <a:ext cx="5869533" cy="473912"/>
          </a:xfrm>
          <a:prstGeom prst="rect">
            <a:avLst/>
          </a:prstGeom>
          <a:noFill/>
        </p:spPr>
        <p:txBody>
          <a:bodyPr wrap="square" rtlCol="0">
            <a:spAutoFit/>
          </a:bodyPr>
          <a:lstStyle/>
          <a:p>
            <a:pPr>
              <a:lnSpc>
                <a:spcPts val="1600"/>
              </a:lnSpc>
            </a:pPr>
            <a:r>
              <a:rPr lang="en-US" sz="1200" b="1" dirty="0">
                <a:solidFill>
                  <a:srgbClr val="00305E"/>
                </a:solidFill>
                <a:latin typeface="+mn-lt"/>
              </a:rPr>
              <a:t>VIDEOS INCLUDED IN THIS PRESENTATION</a:t>
            </a:r>
            <a:endParaRPr lang="en-US" sz="1200" b="1" i="1" dirty="0">
              <a:solidFill>
                <a:srgbClr val="00305E"/>
              </a:solidFill>
              <a:latin typeface="+mn-lt"/>
              <a:cs typeface="Arial" panose="020B0604020202020204" pitchFamily="34" charset="0"/>
            </a:endParaRPr>
          </a:p>
          <a:p>
            <a:pPr marL="91440" indent="-109728">
              <a:lnSpc>
                <a:spcPts val="1500"/>
              </a:lnSpc>
              <a:buFont typeface="Arial" panose="020B0604020202020204" pitchFamily="34" charset="0"/>
              <a:buChar char="•"/>
            </a:pPr>
            <a:r>
              <a:rPr lang="en-US" sz="1100" i="1" dirty="0">
                <a:cs typeface="Arial" panose="020B0604020202020204" pitchFamily="34" charset="0"/>
              </a:rPr>
              <a:t>“</a:t>
            </a:r>
            <a:r>
              <a:rPr lang="en-US" sz="1100" i="1" dirty="0" err="1"/>
              <a:t>Nutrilite</a:t>
            </a:r>
            <a:r>
              <a:rPr lang="en-US" sz="1100" i="1" baseline="30000" dirty="0"/>
              <a:t>™</a:t>
            </a:r>
            <a:r>
              <a:rPr lang="en-US" sz="1100" i="1" dirty="0"/>
              <a:t> Organics</a:t>
            </a:r>
            <a:r>
              <a:rPr lang="en-US" sz="1100" i="1" dirty="0">
                <a:cs typeface="Arial" panose="020B0604020202020204" pitchFamily="34" charset="0"/>
              </a:rPr>
              <a:t>”</a:t>
            </a:r>
          </a:p>
        </p:txBody>
      </p:sp>
      <p:sp>
        <p:nvSpPr>
          <p:cNvPr id="98" name="Rectangle 97">
            <a:extLst>
              <a:ext uri="{FF2B5EF4-FFF2-40B4-BE49-F238E27FC236}">
                <a16:creationId xmlns:a16="http://schemas.microsoft.com/office/drawing/2014/main" id="{74612183-09AC-384C-BCB6-E150F1090121}"/>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895698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3B5D73F-48B4-BB43-B074-8F660793BD22}"/>
              </a:ext>
            </a:extLst>
          </p:cNvPr>
          <p:cNvSpPr/>
          <p:nvPr userDrawn="1"/>
        </p:nvSpPr>
        <p:spPr bwMode="auto">
          <a:xfrm>
            <a:off x="0" y="0"/>
            <a:ext cx="12191999" cy="6879725"/>
          </a:xfrm>
          <a:prstGeom prst="rect">
            <a:avLst/>
          </a:prstGeom>
          <a:solidFill>
            <a:srgbClr val="ACACA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ACACAC"/>
              </a:solidFill>
              <a:effectLst/>
              <a:latin typeface="Arial" pitchFamily="-109" charset="0"/>
              <a:ea typeface="ＭＳ Ｐゴシック" pitchFamily="-109" charset="-128"/>
              <a:cs typeface="ＭＳ Ｐゴシック" pitchFamily="-109" charset="-128"/>
            </a:endParaRPr>
          </a:p>
        </p:txBody>
      </p:sp>
      <p:sp>
        <p:nvSpPr>
          <p:cNvPr id="53" name="Rectangle 52">
            <a:extLst>
              <a:ext uri="{FF2B5EF4-FFF2-40B4-BE49-F238E27FC236}">
                <a16:creationId xmlns:a16="http://schemas.microsoft.com/office/drawing/2014/main" id="{FB2012B3-0385-4149-A962-CDC0AB73A303}"/>
              </a:ext>
            </a:extLst>
          </p:cNvPr>
          <p:cNvSpPr/>
          <p:nvPr userDrawn="1"/>
        </p:nvSpPr>
        <p:spPr bwMode="auto">
          <a:xfrm>
            <a:off x="0" y="5754256"/>
            <a:ext cx="12192000" cy="1103745"/>
          </a:xfrm>
          <a:prstGeom prst="rect">
            <a:avLst/>
          </a:prstGeom>
          <a:solidFill>
            <a:srgbClr val="D0D1D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54" name="Footer Placeholder 2">
            <a:extLst>
              <a:ext uri="{FF2B5EF4-FFF2-40B4-BE49-F238E27FC236}">
                <a16:creationId xmlns:a16="http://schemas.microsoft.com/office/drawing/2014/main" id="{2D0EBB2F-63E5-8446-906B-043B1C442B6A}"/>
              </a:ext>
            </a:extLst>
          </p:cNvPr>
          <p:cNvSpPr txBox="1">
            <a:spLocks/>
          </p:cNvSpPr>
          <p:nvPr userDrawn="1"/>
        </p:nvSpPr>
        <p:spPr>
          <a:xfrm>
            <a:off x="711200" y="6415618"/>
            <a:ext cx="10769600" cy="366183"/>
          </a:xfrm>
          <a:prstGeom prst="rect">
            <a:avLst/>
          </a:prstGeom>
        </p:spPr>
        <p:txBody>
          <a:bodyPr vert="horz" lIns="91440" tIns="45720" rIns="91440" bIns="45720" rtlCol="0" anchor="ctr"/>
          <a:lstStyle>
            <a:defPPr>
              <a:defRPr lang="en-US"/>
            </a:defPPr>
            <a:lvl1pPr marL="0" marR="0" indent="0" algn="ctr" defTabSz="1219170" rtl="0" eaLnBrk="0" fontAlgn="base" latinLnBrk="0" hangingPunct="0">
              <a:lnSpc>
                <a:spcPct val="100000"/>
              </a:lnSpc>
              <a:spcBef>
                <a:spcPct val="0"/>
              </a:spcBef>
              <a:spcAft>
                <a:spcPct val="0"/>
              </a:spcAft>
              <a:buClrTx/>
              <a:buSzTx/>
              <a:buFontTx/>
              <a:buNone/>
              <a:tabLst/>
              <a:defRPr sz="1067" kern="1200">
                <a:solidFill>
                  <a:srgbClr val="4D4D4C"/>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ea typeface="Franklin Gothic Book" charset="0"/>
              </a:rPr>
              <a:t>©2022 Alticor Inc. All rights reserved. For existing IBOs ONLY. Not for use with prospects. Use website or catalog for current pricing.</a:t>
            </a:r>
          </a:p>
        </p:txBody>
      </p:sp>
      <p:sp>
        <p:nvSpPr>
          <p:cNvPr id="8" name="Oval 7">
            <a:extLst>
              <a:ext uri="{FF2B5EF4-FFF2-40B4-BE49-F238E27FC236}">
                <a16:creationId xmlns:a16="http://schemas.microsoft.com/office/drawing/2014/main" id="{0B1489C3-B265-4707-9292-99760D9EBC6C}"/>
              </a:ext>
            </a:extLst>
          </p:cNvPr>
          <p:cNvSpPr/>
          <p:nvPr userDrawn="1"/>
        </p:nvSpPr>
        <p:spPr bwMode="auto">
          <a:xfrm>
            <a:off x="6927274" y="6102725"/>
            <a:ext cx="4839853" cy="254963"/>
          </a:xfrm>
          <a:prstGeom prst="ellipse">
            <a:avLst/>
          </a:prstGeom>
          <a:solidFill>
            <a:srgbClr val="000000">
              <a:alpha val="50196"/>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12" name="Picture 11">
            <a:extLst>
              <a:ext uri="{FF2B5EF4-FFF2-40B4-BE49-F238E27FC236}">
                <a16:creationId xmlns:a16="http://schemas.microsoft.com/office/drawing/2014/main" id="{5CCD4AED-CF44-4935-828B-B5C3653CA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806" y="154922"/>
            <a:ext cx="6986130" cy="3729102"/>
          </a:xfrm>
          <a:prstGeom prst="rect">
            <a:avLst/>
          </a:prstGeom>
        </p:spPr>
      </p:pic>
      <p:sp>
        <p:nvSpPr>
          <p:cNvPr id="20" name="Rectangle 19">
            <a:extLst>
              <a:ext uri="{FF2B5EF4-FFF2-40B4-BE49-F238E27FC236}">
                <a16:creationId xmlns:a16="http://schemas.microsoft.com/office/drawing/2014/main" id="{42D1C8B4-3F09-433B-8FCE-6CB52B435FBD}"/>
              </a:ext>
            </a:extLst>
          </p:cNvPr>
          <p:cNvSpPr/>
          <p:nvPr userDrawn="1"/>
        </p:nvSpPr>
        <p:spPr>
          <a:xfrm>
            <a:off x="824593" y="951800"/>
            <a:ext cx="5801506" cy="2160591"/>
          </a:xfrm>
          <a:prstGeom prst="rect">
            <a:avLst/>
          </a:prstGeom>
        </p:spPr>
        <p:txBody>
          <a:bodyPr wrap="square">
            <a:spAutoFit/>
          </a:bodyPr>
          <a:lstStyle/>
          <a:p>
            <a:pPr algn="ctr">
              <a:lnSpc>
                <a:spcPct val="80000"/>
              </a:lnSpc>
            </a:pPr>
            <a:r>
              <a:rPr lang="en-US" sz="4000" b="1" kern="0" dirty="0">
                <a:solidFill>
                  <a:srgbClr val="E8941A"/>
                </a:solidFill>
                <a:latin typeface="+mn-lt"/>
                <a:ea typeface="Arial Bold" charset="0"/>
                <a:cs typeface="Arial" panose="020B0604020202020204" pitchFamily="34" charset="0"/>
              </a:rPr>
              <a:t>Be Prepared,</a:t>
            </a:r>
          </a:p>
          <a:p>
            <a:pPr algn="ctr">
              <a:lnSpc>
                <a:spcPct val="80000"/>
              </a:lnSpc>
              <a:spcAft>
                <a:spcPts val="1200"/>
              </a:spcAft>
            </a:pPr>
            <a:r>
              <a:rPr lang="en-US" sz="4000" b="1" kern="0" dirty="0">
                <a:solidFill>
                  <a:srgbClr val="E8941A"/>
                </a:solidFill>
                <a:latin typeface="+mn-lt"/>
                <a:ea typeface="Arial Bold" charset="0"/>
                <a:cs typeface="Arial" panose="020B0604020202020204" pitchFamily="34" charset="0"/>
              </a:rPr>
              <a:t> View the Notes!</a:t>
            </a:r>
          </a:p>
          <a:p>
            <a:pPr algn="ctr">
              <a:lnSpc>
                <a:spcPct val="130000"/>
              </a:lnSpc>
            </a:pPr>
            <a:r>
              <a:rPr lang="en-US" sz="1400" kern="0" dirty="0">
                <a:solidFill>
                  <a:srgbClr val="00305E"/>
                </a:solidFill>
              </a:rPr>
              <a:t>For </a:t>
            </a:r>
            <a:r>
              <a:rPr lang="en-US" sz="1400" b="1" u="sng" kern="0" dirty="0">
                <a:solidFill>
                  <a:srgbClr val="E8941A"/>
                </a:solidFill>
              </a:rPr>
              <a:t>Powerpoint</a:t>
            </a:r>
            <a:r>
              <a:rPr lang="en-US" sz="1400" kern="0" dirty="0">
                <a:solidFill>
                  <a:srgbClr val="00305E"/>
                </a:solidFill>
              </a:rPr>
              <a:t>: Find the </a:t>
            </a:r>
            <a:r>
              <a:rPr lang="en-US" sz="1400" b="1" kern="0" dirty="0">
                <a:solidFill>
                  <a:srgbClr val="00305E"/>
                </a:solidFill>
                <a:ea typeface="Franklin Gothic Demi" charset="0"/>
                <a:cs typeface="Arial" panose="020B0604020202020204" pitchFamily="34" charset="0"/>
              </a:rPr>
              <a:t>View</a:t>
            </a:r>
            <a:r>
              <a:rPr lang="en-US" sz="1400" kern="0" dirty="0">
                <a:solidFill>
                  <a:srgbClr val="00305E"/>
                </a:solidFill>
              </a:rPr>
              <a:t> menu, click </a:t>
            </a:r>
            <a:r>
              <a:rPr lang="en-US" sz="1400" b="1" kern="0" dirty="0">
                <a:solidFill>
                  <a:srgbClr val="00305E"/>
                </a:solidFill>
                <a:ea typeface="Franklin Gothic Demi" charset="0"/>
                <a:cs typeface="Arial" panose="020B0604020202020204" pitchFamily="34" charset="0"/>
              </a:rPr>
              <a:t>Notes Page</a:t>
            </a:r>
            <a:r>
              <a:rPr lang="en-US" sz="1400" kern="0" dirty="0">
                <a:solidFill>
                  <a:srgbClr val="00305E"/>
                </a:solidFill>
              </a:rPr>
              <a:t>.</a:t>
            </a:r>
          </a:p>
          <a:p>
            <a:pPr algn="ctr">
              <a:lnSpc>
                <a:spcPct val="130000"/>
              </a:lnSpc>
            </a:pPr>
            <a:r>
              <a:rPr lang="en-US" sz="1400" kern="0" dirty="0">
                <a:solidFill>
                  <a:srgbClr val="00305E"/>
                </a:solidFill>
              </a:rPr>
              <a:t>For </a:t>
            </a:r>
            <a:r>
              <a:rPr lang="en-US" sz="1400" b="1" u="sng" kern="0" dirty="0">
                <a:solidFill>
                  <a:srgbClr val="0090C2"/>
                </a:solidFill>
              </a:rPr>
              <a:t>Keynote</a:t>
            </a:r>
            <a:r>
              <a:rPr lang="en-US" sz="1400" kern="0" dirty="0">
                <a:solidFill>
                  <a:srgbClr val="00305E"/>
                </a:solidFill>
              </a:rPr>
              <a:t>: You will be provided with a PDF of notes.</a:t>
            </a:r>
          </a:p>
          <a:p>
            <a:pPr algn="ctr">
              <a:lnSpc>
                <a:spcPct val="80000"/>
              </a:lnSpc>
            </a:pPr>
            <a:br>
              <a:rPr lang="en-US" i="1" kern="0" dirty="0">
                <a:solidFill>
                  <a:srgbClr val="7F97AF"/>
                </a:solidFill>
                <a:latin typeface="Arial" panose="020B0604020202020204" pitchFamily="34" charset="0"/>
              </a:rPr>
            </a:br>
            <a:r>
              <a:rPr lang="en-US" sz="1200" i="1" kern="0" dirty="0">
                <a:solidFill>
                  <a:srgbClr val="7F97AF"/>
                </a:solidFill>
                <a:latin typeface="Arial" panose="020B0604020202020204" pitchFamily="34" charset="0"/>
                <a:cs typeface="Arial" panose="020B0604020202020204" pitchFamily="34" charset="0"/>
              </a:rPr>
              <a:t>This slide is hidden during the presentation.</a:t>
            </a:r>
            <a:endParaRPr lang="en-US" i="1" dirty="0">
              <a:solidFill>
                <a:srgbClr val="7F97AF"/>
              </a:solidFill>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0E3D0675-DB8C-432A-92FD-AA8B77E48BB6}"/>
              </a:ext>
            </a:extLst>
          </p:cNvPr>
          <p:cNvGrpSpPr/>
          <p:nvPr userDrawn="1"/>
        </p:nvGrpSpPr>
        <p:grpSpPr>
          <a:xfrm>
            <a:off x="7246111" y="754025"/>
            <a:ext cx="4234689" cy="5480183"/>
            <a:chOff x="7246111" y="755276"/>
            <a:chExt cx="4234689" cy="5480183"/>
          </a:xfrm>
        </p:grpSpPr>
        <p:grpSp>
          <p:nvGrpSpPr>
            <p:cNvPr id="64" name="Group 63">
              <a:extLst>
                <a:ext uri="{FF2B5EF4-FFF2-40B4-BE49-F238E27FC236}">
                  <a16:creationId xmlns:a16="http://schemas.microsoft.com/office/drawing/2014/main" id="{E3DB69C8-29B4-40F5-A418-068ACDC72D3D}"/>
                </a:ext>
              </a:extLst>
            </p:cNvPr>
            <p:cNvGrpSpPr/>
            <p:nvPr userDrawn="1"/>
          </p:nvGrpSpPr>
          <p:grpSpPr>
            <a:xfrm>
              <a:off x="7246111" y="755276"/>
              <a:ext cx="4234689" cy="5480183"/>
              <a:chOff x="7246111" y="755276"/>
              <a:chExt cx="4234689" cy="5480183"/>
            </a:xfrm>
          </p:grpSpPr>
          <p:sp>
            <p:nvSpPr>
              <p:cNvPr id="68" name="Rectangle 67">
                <a:extLst>
                  <a:ext uri="{FF2B5EF4-FFF2-40B4-BE49-F238E27FC236}">
                    <a16:creationId xmlns:a16="http://schemas.microsoft.com/office/drawing/2014/main" id="{E74C537D-1EC3-4C3B-B70F-A40FE6DC4716}"/>
                  </a:ext>
                </a:extLst>
              </p:cNvPr>
              <p:cNvSpPr/>
              <p:nvPr userDrawn="1"/>
            </p:nvSpPr>
            <p:spPr bwMode="auto">
              <a:xfrm>
                <a:off x="7246111" y="755276"/>
                <a:ext cx="4234689" cy="548018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70" name="Group 69">
                <a:extLst>
                  <a:ext uri="{FF2B5EF4-FFF2-40B4-BE49-F238E27FC236}">
                    <a16:creationId xmlns:a16="http://schemas.microsoft.com/office/drawing/2014/main" id="{D33F3251-8B14-4316-9B10-6BC176E96863}"/>
                  </a:ext>
                </a:extLst>
              </p:cNvPr>
              <p:cNvGrpSpPr/>
              <p:nvPr userDrawn="1"/>
            </p:nvGrpSpPr>
            <p:grpSpPr>
              <a:xfrm>
                <a:off x="7307382" y="789564"/>
                <a:ext cx="4117231" cy="5373327"/>
                <a:chOff x="7307382" y="789564"/>
                <a:chExt cx="4117231" cy="5373327"/>
              </a:xfrm>
            </p:grpSpPr>
            <p:pic>
              <p:nvPicPr>
                <p:cNvPr id="75" name="Picture 74">
                  <a:extLst>
                    <a:ext uri="{FF2B5EF4-FFF2-40B4-BE49-F238E27FC236}">
                      <a16:creationId xmlns:a16="http://schemas.microsoft.com/office/drawing/2014/main" id="{60826E02-B607-4B35-A540-5A663E1A50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07382" y="789564"/>
                  <a:ext cx="4117231" cy="5373327"/>
                </a:xfrm>
                <a:prstGeom prst="rect">
                  <a:avLst/>
                </a:prstGeom>
              </p:spPr>
            </p:pic>
            <p:grpSp>
              <p:nvGrpSpPr>
                <p:cNvPr id="79" name="Group 78">
                  <a:extLst>
                    <a:ext uri="{FF2B5EF4-FFF2-40B4-BE49-F238E27FC236}">
                      <a16:creationId xmlns:a16="http://schemas.microsoft.com/office/drawing/2014/main" id="{F2807CAC-93EE-44EA-8355-07582BE03306}"/>
                    </a:ext>
                  </a:extLst>
                </p:cNvPr>
                <p:cNvGrpSpPr/>
                <p:nvPr userDrawn="1"/>
              </p:nvGrpSpPr>
              <p:grpSpPr>
                <a:xfrm>
                  <a:off x="7363566" y="1407160"/>
                  <a:ext cx="4003842" cy="4456280"/>
                  <a:chOff x="7363566" y="1407160"/>
                  <a:chExt cx="4003842" cy="4456280"/>
                </a:xfrm>
              </p:grpSpPr>
              <p:sp>
                <p:nvSpPr>
                  <p:cNvPr id="82" name="Rectangle 81">
                    <a:extLst>
                      <a:ext uri="{FF2B5EF4-FFF2-40B4-BE49-F238E27FC236}">
                        <a16:creationId xmlns:a16="http://schemas.microsoft.com/office/drawing/2014/main" id="{FD126786-EC22-4AAA-8929-C7A33A54C733}"/>
                      </a:ext>
                    </a:extLst>
                  </p:cNvPr>
                  <p:cNvSpPr/>
                  <p:nvPr/>
                </p:nvSpPr>
                <p:spPr bwMode="auto">
                  <a:xfrm>
                    <a:off x="7363566" y="1407160"/>
                    <a:ext cx="4003842" cy="4456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3" name="Rectangle 82">
                    <a:extLst>
                      <a:ext uri="{FF2B5EF4-FFF2-40B4-BE49-F238E27FC236}">
                        <a16:creationId xmlns:a16="http://schemas.microsoft.com/office/drawing/2014/main" id="{6DFCFA35-F5B9-4570-837F-89F8D4CD6B07}"/>
                      </a:ext>
                    </a:extLst>
                  </p:cNvPr>
                  <p:cNvSpPr/>
                  <p:nvPr/>
                </p:nvSpPr>
                <p:spPr bwMode="auto">
                  <a:xfrm>
                    <a:off x="7596188" y="1484313"/>
                    <a:ext cx="788987"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4" name="Rectangle 83">
                    <a:extLst>
                      <a:ext uri="{FF2B5EF4-FFF2-40B4-BE49-F238E27FC236}">
                        <a16:creationId xmlns:a16="http://schemas.microsoft.com/office/drawing/2014/main" id="{738CE551-B26B-4E42-9902-96A059367215}"/>
                      </a:ext>
                    </a:extLst>
                  </p:cNvPr>
                  <p:cNvSpPr/>
                  <p:nvPr/>
                </p:nvSpPr>
                <p:spPr bwMode="auto">
                  <a:xfrm>
                    <a:off x="7596187" y="1586709"/>
                    <a:ext cx="312578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5" name="Rectangle 84">
                    <a:extLst>
                      <a:ext uri="{FF2B5EF4-FFF2-40B4-BE49-F238E27FC236}">
                        <a16:creationId xmlns:a16="http://schemas.microsoft.com/office/drawing/2014/main" id="{CDA47366-05D2-49E4-9FDF-DDA8056E1E9A}"/>
                      </a:ext>
                    </a:extLst>
                  </p:cNvPr>
                  <p:cNvSpPr/>
                  <p:nvPr/>
                </p:nvSpPr>
                <p:spPr bwMode="auto">
                  <a:xfrm>
                    <a:off x="7596187" y="1682997"/>
                    <a:ext cx="74602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6" name="Rectangle 85">
                    <a:extLst>
                      <a:ext uri="{FF2B5EF4-FFF2-40B4-BE49-F238E27FC236}">
                        <a16:creationId xmlns:a16="http://schemas.microsoft.com/office/drawing/2014/main" id="{3EAECDB0-A3A8-4009-A850-336FD01CDC2D}"/>
                      </a:ext>
                    </a:extLst>
                  </p:cNvPr>
                  <p:cNvSpPr/>
                  <p:nvPr userDrawn="1"/>
                </p:nvSpPr>
                <p:spPr bwMode="auto">
                  <a:xfrm>
                    <a:off x="7694677" y="1808733"/>
                    <a:ext cx="3547997"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7" name="Rectangle 86">
                    <a:extLst>
                      <a:ext uri="{FF2B5EF4-FFF2-40B4-BE49-F238E27FC236}">
                        <a16:creationId xmlns:a16="http://schemas.microsoft.com/office/drawing/2014/main" id="{C5B89D86-954F-4FA4-A26E-89D84B6EC9A6}"/>
                      </a:ext>
                    </a:extLst>
                  </p:cNvPr>
                  <p:cNvSpPr/>
                  <p:nvPr userDrawn="1"/>
                </p:nvSpPr>
                <p:spPr bwMode="auto">
                  <a:xfrm>
                    <a:off x="7694678" y="1944319"/>
                    <a:ext cx="266534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8" name="Rectangle 87">
                    <a:extLst>
                      <a:ext uri="{FF2B5EF4-FFF2-40B4-BE49-F238E27FC236}">
                        <a16:creationId xmlns:a16="http://schemas.microsoft.com/office/drawing/2014/main" id="{4C992A3A-CDE5-4E0A-A0BE-BEE81DBE4CFE}"/>
                      </a:ext>
                    </a:extLst>
                  </p:cNvPr>
                  <p:cNvSpPr/>
                  <p:nvPr userDrawn="1"/>
                </p:nvSpPr>
                <p:spPr bwMode="auto">
                  <a:xfrm>
                    <a:off x="7694677" y="2089775"/>
                    <a:ext cx="3507053"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9" name="Rectangle 88">
                    <a:extLst>
                      <a:ext uri="{FF2B5EF4-FFF2-40B4-BE49-F238E27FC236}">
                        <a16:creationId xmlns:a16="http://schemas.microsoft.com/office/drawing/2014/main" id="{06ACA4C8-9934-4F0F-97F9-CFB9AF0C426A}"/>
                      </a:ext>
                    </a:extLst>
                  </p:cNvPr>
                  <p:cNvSpPr/>
                  <p:nvPr userDrawn="1"/>
                </p:nvSpPr>
                <p:spPr bwMode="auto">
                  <a:xfrm>
                    <a:off x="7694678" y="2182895"/>
                    <a:ext cx="302729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0" name="Rectangle 89">
                    <a:extLst>
                      <a:ext uri="{FF2B5EF4-FFF2-40B4-BE49-F238E27FC236}">
                        <a16:creationId xmlns:a16="http://schemas.microsoft.com/office/drawing/2014/main" id="{2336D81F-0B95-4A54-A929-ED216B37C8FB}"/>
                      </a:ext>
                    </a:extLst>
                  </p:cNvPr>
                  <p:cNvSpPr/>
                  <p:nvPr userDrawn="1"/>
                </p:nvSpPr>
                <p:spPr bwMode="auto">
                  <a:xfrm>
                    <a:off x="7694677" y="2318124"/>
                    <a:ext cx="3582923"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1" name="Rectangle 90">
                    <a:extLst>
                      <a:ext uri="{FF2B5EF4-FFF2-40B4-BE49-F238E27FC236}">
                        <a16:creationId xmlns:a16="http://schemas.microsoft.com/office/drawing/2014/main" id="{AC509738-214E-4A33-9D01-2BAB7280FF4E}"/>
                      </a:ext>
                    </a:extLst>
                  </p:cNvPr>
                  <p:cNvSpPr/>
                  <p:nvPr userDrawn="1"/>
                </p:nvSpPr>
                <p:spPr bwMode="auto">
                  <a:xfrm>
                    <a:off x="7694678" y="2411964"/>
                    <a:ext cx="72859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2" name="Rectangle 91">
                    <a:extLst>
                      <a:ext uri="{FF2B5EF4-FFF2-40B4-BE49-F238E27FC236}">
                        <a16:creationId xmlns:a16="http://schemas.microsoft.com/office/drawing/2014/main" id="{5FCAA0CF-071C-4B8F-BF09-2D5ABC53BCF6}"/>
                      </a:ext>
                    </a:extLst>
                  </p:cNvPr>
                  <p:cNvSpPr/>
                  <p:nvPr userDrawn="1"/>
                </p:nvSpPr>
                <p:spPr bwMode="auto">
                  <a:xfrm>
                    <a:off x="7694678" y="2551840"/>
                    <a:ext cx="3379674"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3" name="Rectangle 92">
                    <a:extLst>
                      <a:ext uri="{FF2B5EF4-FFF2-40B4-BE49-F238E27FC236}">
                        <a16:creationId xmlns:a16="http://schemas.microsoft.com/office/drawing/2014/main" id="{1268D80D-5BE9-4E59-9213-9D4F7C716F33}"/>
                      </a:ext>
                    </a:extLst>
                  </p:cNvPr>
                  <p:cNvSpPr/>
                  <p:nvPr userDrawn="1"/>
                </p:nvSpPr>
                <p:spPr bwMode="auto">
                  <a:xfrm>
                    <a:off x="7694678" y="2648105"/>
                    <a:ext cx="2560572"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4" name="Rectangle 93">
                    <a:extLst>
                      <a:ext uri="{FF2B5EF4-FFF2-40B4-BE49-F238E27FC236}">
                        <a16:creationId xmlns:a16="http://schemas.microsoft.com/office/drawing/2014/main" id="{13F37075-AE19-4108-9A5B-ADC468559344}"/>
                      </a:ext>
                    </a:extLst>
                  </p:cNvPr>
                  <p:cNvSpPr/>
                  <p:nvPr userDrawn="1"/>
                </p:nvSpPr>
                <p:spPr bwMode="auto">
                  <a:xfrm>
                    <a:off x="7596189" y="2885534"/>
                    <a:ext cx="328612"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5" name="Rectangle 94">
                    <a:extLst>
                      <a:ext uri="{FF2B5EF4-FFF2-40B4-BE49-F238E27FC236}">
                        <a16:creationId xmlns:a16="http://schemas.microsoft.com/office/drawing/2014/main" id="{D1B9A576-EE93-4DCC-BA3B-9F3C2C273D04}"/>
                      </a:ext>
                    </a:extLst>
                  </p:cNvPr>
                  <p:cNvSpPr/>
                  <p:nvPr userDrawn="1"/>
                </p:nvSpPr>
                <p:spPr bwMode="auto">
                  <a:xfrm>
                    <a:off x="7596187" y="2986765"/>
                    <a:ext cx="2693988"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6" name="Rectangle 95">
                    <a:extLst>
                      <a:ext uri="{FF2B5EF4-FFF2-40B4-BE49-F238E27FC236}">
                        <a16:creationId xmlns:a16="http://schemas.microsoft.com/office/drawing/2014/main" id="{8B8C413F-58A4-4CE2-846D-DDD348A3D15C}"/>
                      </a:ext>
                    </a:extLst>
                  </p:cNvPr>
                  <p:cNvSpPr/>
                  <p:nvPr userDrawn="1"/>
                </p:nvSpPr>
                <p:spPr bwMode="auto">
                  <a:xfrm>
                    <a:off x="7596188" y="3211905"/>
                    <a:ext cx="576261"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5" name="Rectangle 104">
                    <a:extLst>
                      <a:ext uri="{FF2B5EF4-FFF2-40B4-BE49-F238E27FC236}">
                        <a16:creationId xmlns:a16="http://schemas.microsoft.com/office/drawing/2014/main" id="{F7E4EC9B-34A4-4312-8465-65DE2ADEB4E5}"/>
                      </a:ext>
                    </a:extLst>
                  </p:cNvPr>
                  <p:cNvSpPr/>
                  <p:nvPr userDrawn="1"/>
                </p:nvSpPr>
                <p:spPr bwMode="auto">
                  <a:xfrm>
                    <a:off x="7596186" y="3313885"/>
                    <a:ext cx="3646487"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6" name="Rectangle 105">
                    <a:extLst>
                      <a:ext uri="{FF2B5EF4-FFF2-40B4-BE49-F238E27FC236}">
                        <a16:creationId xmlns:a16="http://schemas.microsoft.com/office/drawing/2014/main" id="{3D00C3E0-08C0-4920-8AB5-DB854FEACA9F}"/>
                      </a:ext>
                    </a:extLst>
                  </p:cNvPr>
                  <p:cNvSpPr/>
                  <p:nvPr userDrawn="1"/>
                </p:nvSpPr>
                <p:spPr bwMode="auto">
                  <a:xfrm>
                    <a:off x="7596186" y="3409053"/>
                    <a:ext cx="2693989"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7" name="Rectangle 106">
                    <a:extLst>
                      <a:ext uri="{FF2B5EF4-FFF2-40B4-BE49-F238E27FC236}">
                        <a16:creationId xmlns:a16="http://schemas.microsoft.com/office/drawing/2014/main" id="{A4D834AF-4298-48C7-8C5F-B0E876ADCF02}"/>
                      </a:ext>
                    </a:extLst>
                  </p:cNvPr>
                  <p:cNvSpPr/>
                  <p:nvPr userDrawn="1"/>
                </p:nvSpPr>
                <p:spPr bwMode="auto">
                  <a:xfrm>
                    <a:off x="7596189" y="3644150"/>
                    <a:ext cx="328612"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8" name="Rectangle 107">
                    <a:extLst>
                      <a:ext uri="{FF2B5EF4-FFF2-40B4-BE49-F238E27FC236}">
                        <a16:creationId xmlns:a16="http://schemas.microsoft.com/office/drawing/2014/main" id="{E91281C7-09EF-4DE1-9CDB-52BE70ED3747}"/>
                      </a:ext>
                    </a:extLst>
                  </p:cNvPr>
                  <p:cNvSpPr/>
                  <p:nvPr userDrawn="1"/>
                </p:nvSpPr>
                <p:spPr bwMode="auto">
                  <a:xfrm>
                    <a:off x="7596187" y="3747659"/>
                    <a:ext cx="3053294"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9" name="Rectangle 108">
                    <a:extLst>
                      <a:ext uri="{FF2B5EF4-FFF2-40B4-BE49-F238E27FC236}">
                        <a16:creationId xmlns:a16="http://schemas.microsoft.com/office/drawing/2014/main" id="{D309A2D2-4A56-44AF-A220-CF4BB7CD8022}"/>
                      </a:ext>
                    </a:extLst>
                  </p:cNvPr>
                  <p:cNvSpPr/>
                  <p:nvPr userDrawn="1"/>
                </p:nvSpPr>
                <p:spPr bwMode="auto">
                  <a:xfrm>
                    <a:off x="7596189" y="3970844"/>
                    <a:ext cx="207961"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0" name="Rectangle 109">
                    <a:extLst>
                      <a:ext uri="{FF2B5EF4-FFF2-40B4-BE49-F238E27FC236}">
                        <a16:creationId xmlns:a16="http://schemas.microsoft.com/office/drawing/2014/main" id="{5E345244-F65B-4A55-8E36-556C32AE668A}"/>
                      </a:ext>
                    </a:extLst>
                  </p:cNvPr>
                  <p:cNvSpPr/>
                  <p:nvPr userDrawn="1"/>
                </p:nvSpPr>
                <p:spPr bwMode="auto">
                  <a:xfrm>
                    <a:off x="7596186" y="4074353"/>
                    <a:ext cx="3605543"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1" name="Rectangle 110">
                    <a:extLst>
                      <a:ext uri="{FF2B5EF4-FFF2-40B4-BE49-F238E27FC236}">
                        <a16:creationId xmlns:a16="http://schemas.microsoft.com/office/drawing/2014/main" id="{53A3292A-0FF9-4354-8890-949E185574A9}"/>
                      </a:ext>
                    </a:extLst>
                  </p:cNvPr>
                  <p:cNvSpPr/>
                  <p:nvPr userDrawn="1"/>
                </p:nvSpPr>
                <p:spPr bwMode="auto">
                  <a:xfrm>
                    <a:off x="7596187" y="4173075"/>
                    <a:ext cx="3478166"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2" name="Rectangle 111">
                    <a:extLst>
                      <a:ext uri="{FF2B5EF4-FFF2-40B4-BE49-F238E27FC236}">
                        <a16:creationId xmlns:a16="http://schemas.microsoft.com/office/drawing/2014/main" id="{CA324383-D652-4FFB-A7CF-0829364F99B2}"/>
                      </a:ext>
                    </a:extLst>
                  </p:cNvPr>
                  <p:cNvSpPr/>
                  <p:nvPr userDrawn="1"/>
                </p:nvSpPr>
                <p:spPr bwMode="auto">
                  <a:xfrm>
                    <a:off x="7596186" y="4269019"/>
                    <a:ext cx="3605543"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3" name="Rectangle 112">
                    <a:extLst>
                      <a:ext uri="{FF2B5EF4-FFF2-40B4-BE49-F238E27FC236}">
                        <a16:creationId xmlns:a16="http://schemas.microsoft.com/office/drawing/2014/main" id="{75AB8E31-788E-4AD0-974E-B2B0A81C5695}"/>
                      </a:ext>
                    </a:extLst>
                  </p:cNvPr>
                  <p:cNvSpPr/>
                  <p:nvPr userDrawn="1"/>
                </p:nvSpPr>
                <p:spPr bwMode="auto">
                  <a:xfrm>
                    <a:off x="7596188" y="4516360"/>
                    <a:ext cx="481011" cy="85722"/>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4" name="Rectangle 113">
                    <a:extLst>
                      <a:ext uri="{FF2B5EF4-FFF2-40B4-BE49-F238E27FC236}">
                        <a16:creationId xmlns:a16="http://schemas.microsoft.com/office/drawing/2014/main" id="{CF1DC988-AD58-47F0-9B8D-FFAF423E12B1}"/>
                      </a:ext>
                    </a:extLst>
                  </p:cNvPr>
                  <p:cNvSpPr/>
                  <p:nvPr userDrawn="1"/>
                </p:nvSpPr>
                <p:spPr bwMode="auto">
                  <a:xfrm>
                    <a:off x="7596186" y="4619869"/>
                    <a:ext cx="3605543"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5" name="Rectangle 114">
                    <a:extLst>
                      <a:ext uri="{FF2B5EF4-FFF2-40B4-BE49-F238E27FC236}">
                        <a16:creationId xmlns:a16="http://schemas.microsoft.com/office/drawing/2014/main" id="{FCB79D07-81A4-435D-BD29-887418E87E75}"/>
                      </a:ext>
                    </a:extLst>
                  </p:cNvPr>
                  <p:cNvSpPr/>
                  <p:nvPr userDrawn="1"/>
                </p:nvSpPr>
                <p:spPr bwMode="auto">
                  <a:xfrm>
                    <a:off x="7596187" y="4716436"/>
                    <a:ext cx="1008064" cy="8334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77" name="Rectangle 76">
                  <a:extLst>
                    <a:ext uri="{FF2B5EF4-FFF2-40B4-BE49-F238E27FC236}">
                      <a16:creationId xmlns:a16="http://schemas.microsoft.com/office/drawing/2014/main" id="{1E447787-9C07-4A5E-8F48-A7F0949E5697}"/>
                    </a:ext>
                  </a:extLst>
                </p:cNvPr>
                <p:cNvSpPr/>
                <p:nvPr userDrawn="1"/>
              </p:nvSpPr>
              <p:spPr bwMode="auto">
                <a:xfrm>
                  <a:off x="8545252" y="5934352"/>
                  <a:ext cx="2019300" cy="99816"/>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8" name="Rectangle 77">
                  <a:extLst>
                    <a:ext uri="{FF2B5EF4-FFF2-40B4-BE49-F238E27FC236}">
                      <a16:creationId xmlns:a16="http://schemas.microsoft.com/office/drawing/2014/main" id="{FD64010C-34D8-4703-BE24-F63C7278F696}"/>
                    </a:ext>
                  </a:extLst>
                </p:cNvPr>
                <p:cNvSpPr/>
                <p:nvPr userDrawn="1"/>
              </p:nvSpPr>
              <p:spPr bwMode="auto">
                <a:xfrm>
                  <a:off x="10975651" y="5922160"/>
                  <a:ext cx="257176" cy="99816"/>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71" name="Rectangle 70">
                <a:extLst>
                  <a:ext uri="{FF2B5EF4-FFF2-40B4-BE49-F238E27FC236}">
                    <a16:creationId xmlns:a16="http://schemas.microsoft.com/office/drawing/2014/main" id="{539AB943-54D7-4376-816A-F242FCAC196E}"/>
                  </a:ext>
                </a:extLst>
              </p:cNvPr>
              <p:cNvSpPr/>
              <p:nvPr userDrawn="1"/>
            </p:nvSpPr>
            <p:spPr bwMode="auto">
              <a:xfrm>
                <a:off x="7422291" y="892025"/>
                <a:ext cx="2628489" cy="515135"/>
              </a:xfrm>
              <a:prstGeom prst="rect">
                <a:avLst/>
              </a:prstGeom>
              <a:solidFill>
                <a:srgbClr val="ACAC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65" name="Rectangle 64">
              <a:extLst>
                <a:ext uri="{FF2B5EF4-FFF2-40B4-BE49-F238E27FC236}">
                  <a16:creationId xmlns:a16="http://schemas.microsoft.com/office/drawing/2014/main" id="{64B88E4E-C281-4D5D-B657-07A0D1D2A4D2}"/>
                </a:ext>
              </a:extLst>
            </p:cNvPr>
            <p:cNvSpPr/>
            <p:nvPr userDrawn="1"/>
          </p:nvSpPr>
          <p:spPr bwMode="auto">
            <a:xfrm>
              <a:off x="7596188" y="940295"/>
              <a:ext cx="1814512" cy="1428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6" name="Rectangle 65">
              <a:extLst>
                <a:ext uri="{FF2B5EF4-FFF2-40B4-BE49-F238E27FC236}">
                  <a16:creationId xmlns:a16="http://schemas.microsoft.com/office/drawing/2014/main" id="{C5378028-55AF-424B-8AEA-C1AEC7A9F14C}"/>
                </a:ext>
              </a:extLst>
            </p:cNvPr>
            <p:cNvSpPr/>
            <p:nvPr userDrawn="1"/>
          </p:nvSpPr>
          <p:spPr bwMode="auto">
            <a:xfrm>
              <a:off x="7596187" y="1107207"/>
              <a:ext cx="2342155" cy="818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7" name="Rectangle 66">
              <a:extLst>
                <a:ext uri="{FF2B5EF4-FFF2-40B4-BE49-F238E27FC236}">
                  <a16:creationId xmlns:a16="http://schemas.microsoft.com/office/drawing/2014/main" id="{FE2945EC-3CC8-41B9-9554-5A3A3C0A19B4}"/>
                </a:ext>
              </a:extLst>
            </p:cNvPr>
            <p:cNvSpPr/>
            <p:nvPr userDrawn="1"/>
          </p:nvSpPr>
          <p:spPr bwMode="auto">
            <a:xfrm>
              <a:off x="7596186" y="1209517"/>
              <a:ext cx="630240" cy="818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21" name="Rectangle 20">
            <a:extLst>
              <a:ext uri="{FF2B5EF4-FFF2-40B4-BE49-F238E27FC236}">
                <a16:creationId xmlns:a16="http://schemas.microsoft.com/office/drawing/2014/main" id="{9DD48E93-567D-479E-91B6-6A49C3E09F50}"/>
              </a:ext>
            </a:extLst>
          </p:cNvPr>
          <p:cNvSpPr/>
          <p:nvPr userDrawn="1"/>
        </p:nvSpPr>
        <p:spPr bwMode="auto">
          <a:xfrm>
            <a:off x="7531894" y="5948922"/>
            <a:ext cx="635793" cy="183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22" name="Picture 21" descr="Logo&#10;&#10;Description automatically generated">
            <a:extLst>
              <a:ext uri="{FF2B5EF4-FFF2-40B4-BE49-F238E27FC236}">
                <a16:creationId xmlns:a16="http://schemas.microsoft.com/office/drawing/2014/main" id="{60694A5B-A20A-446A-A3D0-1B2AA06111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75409" y="5912028"/>
            <a:ext cx="663613" cy="156407"/>
          </a:xfrm>
          <a:prstGeom prst="rect">
            <a:avLst/>
          </a:prstGeom>
          <a:solidFill>
            <a:schemeClr val="bg1"/>
          </a:solidFill>
        </p:spPr>
      </p:pic>
      <p:sp>
        <p:nvSpPr>
          <p:cNvPr id="48" name="Rectangle 47">
            <a:extLst>
              <a:ext uri="{FF2B5EF4-FFF2-40B4-BE49-F238E27FC236}">
                <a16:creationId xmlns:a16="http://schemas.microsoft.com/office/drawing/2014/main" id="{D2BF3F6D-96E3-9144-9BA2-40D7D475426E}"/>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757237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88">
          <p15:clr>
            <a:srgbClr val="FBAE40"/>
          </p15:clr>
        </p15:guide>
        <p15:guide id="4" pos="7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9663D8D-9687-3F4A-B129-EDA5CEBAD1C4}"/>
              </a:ext>
            </a:extLst>
          </p:cNvPr>
          <p:cNvSpPr/>
          <p:nvPr userDrawn="1"/>
        </p:nvSpPr>
        <p:spPr bwMode="auto">
          <a:xfrm>
            <a:off x="0" y="0"/>
            <a:ext cx="12191999" cy="6858000"/>
          </a:xfrm>
          <a:prstGeom prst="rect">
            <a:avLst/>
          </a:prstGeom>
          <a:solidFill>
            <a:srgbClr val="ACACA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ACACAC"/>
              </a:solidFill>
              <a:effectLst/>
              <a:latin typeface="Arial" pitchFamily="-109" charset="0"/>
              <a:ea typeface="ＭＳ Ｐゴシック" pitchFamily="-109" charset="-128"/>
              <a:cs typeface="ＭＳ Ｐゴシック" pitchFamily="-109" charset="-128"/>
            </a:endParaRPr>
          </a:p>
        </p:txBody>
      </p:sp>
      <p:sp>
        <p:nvSpPr>
          <p:cNvPr id="77" name="Rectangle 76">
            <a:extLst>
              <a:ext uri="{FF2B5EF4-FFF2-40B4-BE49-F238E27FC236}">
                <a16:creationId xmlns:a16="http://schemas.microsoft.com/office/drawing/2014/main" id="{D388D8EA-6B49-704A-AE4A-0DBE0A08AEAD}"/>
              </a:ext>
            </a:extLst>
          </p:cNvPr>
          <p:cNvSpPr/>
          <p:nvPr userDrawn="1"/>
        </p:nvSpPr>
        <p:spPr bwMode="auto">
          <a:xfrm>
            <a:off x="0" y="5754256"/>
            <a:ext cx="12192000" cy="1103745"/>
          </a:xfrm>
          <a:prstGeom prst="rect">
            <a:avLst/>
          </a:prstGeom>
          <a:solidFill>
            <a:srgbClr val="D0D1D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 name="Oval 7">
            <a:extLst>
              <a:ext uri="{FF2B5EF4-FFF2-40B4-BE49-F238E27FC236}">
                <a16:creationId xmlns:a16="http://schemas.microsoft.com/office/drawing/2014/main" id="{0B1489C3-B265-4707-9292-99760D9EBC6C}"/>
              </a:ext>
            </a:extLst>
          </p:cNvPr>
          <p:cNvSpPr/>
          <p:nvPr userDrawn="1"/>
        </p:nvSpPr>
        <p:spPr bwMode="auto">
          <a:xfrm>
            <a:off x="6927274" y="6102725"/>
            <a:ext cx="4839853" cy="254963"/>
          </a:xfrm>
          <a:prstGeom prst="ellipse">
            <a:avLst/>
          </a:prstGeom>
          <a:solidFill>
            <a:srgbClr val="000000">
              <a:alpha val="50196"/>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12" name="Picture 11">
            <a:extLst>
              <a:ext uri="{FF2B5EF4-FFF2-40B4-BE49-F238E27FC236}">
                <a16:creationId xmlns:a16="http://schemas.microsoft.com/office/drawing/2014/main" id="{5CCD4AED-CF44-4935-828B-B5C3653CA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806" y="154922"/>
            <a:ext cx="6986130" cy="3729102"/>
          </a:xfrm>
          <a:prstGeom prst="rect">
            <a:avLst/>
          </a:prstGeom>
        </p:spPr>
      </p:pic>
      <p:sp>
        <p:nvSpPr>
          <p:cNvPr id="20" name="Rectangle 19">
            <a:extLst>
              <a:ext uri="{FF2B5EF4-FFF2-40B4-BE49-F238E27FC236}">
                <a16:creationId xmlns:a16="http://schemas.microsoft.com/office/drawing/2014/main" id="{42D1C8B4-3F09-433B-8FCE-6CB52B435FBD}"/>
              </a:ext>
            </a:extLst>
          </p:cNvPr>
          <p:cNvSpPr/>
          <p:nvPr userDrawn="1"/>
        </p:nvSpPr>
        <p:spPr>
          <a:xfrm>
            <a:off x="824593" y="951800"/>
            <a:ext cx="5801506" cy="2160591"/>
          </a:xfrm>
          <a:prstGeom prst="rect">
            <a:avLst/>
          </a:prstGeom>
        </p:spPr>
        <p:txBody>
          <a:bodyPr wrap="square">
            <a:spAutoFit/>
          </a:bodyPr>
          <a:lstStyle/>
          <a:p>
            <a:pPr algn="ctr">
              <a:lnSpc>
                <a:spcPct val="80000"/>
              </a:lnSpc>
            </a:pPr>
            <a:r>
              <a:rPr lang="en-US" sz="4000" b="1" kern="0" dirty="0">
                <a:solidFill>
                  <a:srgbClr val="E8941A"/>
                </a:solidFill>
                <a:latin typeface="+mn-lt"/>
                <a:ea typeface="Arial Bold" charset="0"/>
                <a:cs typeface="Arial" panose="020B0604020202020204" pitchFamily="34" charset="0"/>
              </a:rPr>
              <a:t>Be Prepared,</a:t>
            </a:r>
          </a:p>
          <a:p>
            <a:pPr algn="ctr">
              <a:lnSpc>
                <a:spcPct val="80000"/>
              </a:lnSpc>
              <a:spcAft>
                <a:spcPts val="1200"/>
              </a:spcAft>
            </a:pPr>
            <a:r>
              <a:rPr lang="en-US" sz="4000" b="1" kern="0" dirty="0">
                <a:solidFill>
                  <a:srgbClr val="E8941A"/>
                </a:solidFill>
                <a:latin typeface="+mn-lt"/>
                <a:ea typeface="Arial Bold" charset="0"/>
                <a:cs typeface="Arial" panose="020B0604020202020204" pitchFamily="34" charset="0"/>
              </a:rPr>
              <a:t> View the Notes!</a:t>
            </a:r>
          </a:p>
          <a:p>
            <a:pPr algn="ctr">
              <a:lnSpc>
                <a:spcPct val="130000"/>
              </a:lnSpc>
            </a:pPr>
            <a:r>
              <a:rPr lang="en-US" sz="1400" kern="0" dirty="0">
                <a:solidFill>
                  <a:srgbClr val="00305E"/>
                </a:solidFill>
              </a:rPr>
              <a:t>For </a:t>
            </a:r>
            <a:r>
              <a:rPr lang="en-US" sz="1400" b="1" u="sng" kern="0" dirty="0">
                <a:solidFill>
                  <a:srgbClr val="E8941A"/>
                </a:solidFill>
              </a:rPr>
              <a:t>Powerpoint</a:t>
            </a:r>
            <a:r>
              <a:rPr lang="en-US" sz="1400" kern="0" dirty="0">
                <a:solidFill>
                  <a:srgbClr val="00305E"/>
                </a:solidFill>
              </a:rPr>
              <a:t>: Find the </a:t>
            </a:r>
            <a:r>
              <a:rPr lang="en-US" sz="1400" b="1" kern="0" dirty="0">
                <a:solidFill>
                  <a:srgbClr val="00305E"/>
                </a:solidFill>
                <a:ea typeface="Franklin Gothic Demi" charset="0"/>
                <a:cs typeface="Arial" panose="020B0604020202020204" pitchFamily="34" charset="0"/>
              </a:rPr>
              <a:t>View</a:t>
            </a:r>
            <a:r>
              <a:rPr lang="en-US" sz="1400" kern="0" dirty="0">
                <a:solidFill>
                  <a:srgbClr val="00305E"/>
                </a:solidFill>
              </a:rPr>
              <a:t> menu, click </a:t>
            </a:r>
            <a:r>
              <a:rPr lang="en-US" sz="1400" b="1" kern="0" dirty="0">
                <a:solidFill>
                  <a:srgbClr val="00305E"/>
                </a:solidFill>
                <a:ea typeface="Franklin Gothic Demi" charset="0"/>
                <a:cs typeface="Arial" panose="020B0604020202020204" pitchFamily="34" charset="0"/>
              </a:rPr>
              <a:t>Notes Page</a:t>
            </a:r>
            <a:r>
              <a:rPr lang="en-US" sz="1400" kern="0" dirty="0">
                <a:solidFill>
                  <a:srgbClr val="00305E"/>
                </a:solidFill>
              </a:rPr>
              <a:t>.</a:t>
            </a:r>
          </a:p>
          <a:p>
            <a:pPr algn="ctr">
              <a:lnSpc>
                <a:spcPct val="130000"/>
              </a:lnSpc>
            </a:pPr>
            <a:r>
              <a:rPr lang="en-US" sz="1400" kern="0" dirty="0">
                <a:solidFill>
                  <a:srgbClr val="00305E"/>
                </a:solidFill>
              </a:rPr>
              <a:t>For </a:t>
            </a:r>
            <a:r>
              <a:rPr lang="en-US" sz="1400" b="1" u="sng" kern="0" dirty="0">
                <a:solidFill>
                  <a:srgbClr val="0090C2"/>
                </a:solidFill>
              </a:rPr>
              <a:t>Keynote</a:t>
            </a:r>
            <a:r>
              <a:rPr lang="en-US" sz="1400" kern="0" dirty="0">
                <a:solidFill>
                  <a:srgbClr val="00305E"/>
                </a:solidFill>
              </a:rPr>
              <a:t>: You will be provided with a PDF of notes.</a:t>
            </a:r>
          </a:p>
          <a:p>
            <a:pPr algn="ctr">
              <a:lnSpc>
                <a:spcPct val="80000"/>
              </a:lnSpc>
            </a:pPr>
            <a:br>
              <a:rPr lang="en-US" i="1" kern="0" dirty="0">
                <a:solidFill>
                  <a:srgbClr val="7F97AF"/>
                </a:solidFill>
                <a:latin typeface="Arial" panose="020B0604020202020204" pitchFamily="34" charset="0"/>
              </a:rPr>
            </a:br>
            <a:r>
              <a:rPr lang="en-US" sz="1200" i="1" kern="0" dirty="0">
                <a:solidFill>
                  <a:srgbClr val="7F97AF"/>
                </a:solidFill>
                <a:latin typeface="Arial" panose="020B0604020202020204" pitchFamily="34" charset="0"/>
                <a:cs typeface="Arial" panose="020B0604020202020204" pitchFamily="34" charset="0"/>
              </a:rPr>
              <a:t>This slide is hidden during the presentation.</a:t>
            </a:r>
            <a:endParaRPr lang="en-US" i="1" dirty="0">
              <a:solidFill>
                <a:srgbClr val="7F97AF"/>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B8E00DF7-08F0-194B-A6B4-2072BED6874A}"/>
              </a:ext>
            </a:extLst>
          </p:cNvPr>
          <p:cNvSpPr/>
          <p:nvPr userDrawn="1"/>
        </p:nvSpPr>
        <p:spPr bwMode="auto">
          <a:xfrm>
            <a:off x="7246111" y="755276"/>
            <a:ext cx="4234689" cy="5480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57" name="Group 56">
            <a:extLst>
              <a:ext uri="{FF2B5EF4-FFF2-40B4-BE49-F238E27FC236}">
                <a16:creationId xmlns:a16="http://schemas.microsoft.com/office/drawing/2014/main" id="{C9C82545-26B3-9641-AF02-70E1E672C5D1}"/>
              </a:ext>
            </a:extLst>
          </p:cNvPr>
          <p:cNvGrpSpPr/>
          <p:nvPr userDrawn="1"/>
        </p:nvGrpSpPr>
        <p:grpSpPr>
          <a:xfrm>
            <a:off x="7227314" y="755275"/>
            <a:ext cx="4272282" cy="5480183"/>
            <a:chOff x="7221413" y="748757"/>
            <a:chExt cx="4272282" cy="5480183"/>
          </a:xfrm>
        </p:grpSpPr>
        <p:grpSp>
          <p:nvGrpSpPr>
            <p:cNvPr id="58" name="Group 57">
              <a:extLst>
                <a:ext uri="{FF2B5EF4-FFF2-40B4-BE49-F238E27FC236}">
                  <a16:creationId xmlns:a16="http://schemas.microsoft.com/office/drawing/2014/main" id="{7C47F911-4002-1345-A5E0-E3AAFBFB2DBA}"/>
                </a:ext>
              </a:extLst>
            </p:cNvPr>
            <p:cNvGrpSpPr/>
            <p:nvPr userDrawn="1"/>
          </p:nvGrpSpPr>
          <p:grpSpPr>
            <a:xfrm>
              <a:off x="7221413" y="748757"/>
              <a:ext cx="4272282" cy="5480183"/>
              <a:chOff x="7221413" y="748757"/>
              <a:chExt cx="4272282" cy="5480183"/>
            </a:xfrm>
          </p:grpSpPr>
          <p:pic>
            <p:nvPicPr>
              <p:cNvPr id="60" name="Picture 59">
                <a:extLst>
                  <a:ext uri="{FF2B5EF4-FFF2-40B4-BE49-F238E27FC236}">
                    <a16:creationId xmlns:a16="http://schemas.microsoft.com/office/drawing/2014/main" id="{21FC9A3A-A460-FC43-8DCE-1DCEF186E4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221413" y="748757"/>
                <a:ext cx="4272282" cy="5480183"/>
              </a:xfrm>
              <a:prstGeom prst="rect">
                <a:avLst/>
              </a:prstGeom>
              <a:ln w="6350">
                <a:solidFill>
                  <a:schemeClr val="tx1">
                    <a:alpha val="95000"/>
                  </a:schemeClr>
                </a:solidFill>
              </a:ln>
            </p:spPr>
          </p:pic>
          <p:sp>
            <p:nvSpPr>
              <p:cNvPr id="61" name="Rectangle 60">
                <a:extLst>
                  <a:ext uri="{FF2B5EF4-FFF2-40B4-BE49-F238E27FC236}">
                    <a16:creationId xmlns:a16="http://schemas.microsoft.com/office/drawing/2014/main" id="{1C907F72-172D-B146-B6D5-F9BB1AAC21EB}"/>
                  </a:ext>
                </a:extLst>
              </p:cNvPr>
              <p:cNvSpPr/>
              <p:nvPr userDrawn="1"/>
            </p:nvSpPr>
            <p:spPr bwMode="auto">
              <a:xfrm>
                <a:off x="8712200" y="828134"/>
                <a:ext cx="2602792" cy="618200"/>
              </a:xfrm>
              <a:prstGeom prst="rect">
                <a:avLst/>
              </a:prstGeom>
              <a:solidFill>
                <a:srgbClr val="ACAC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3" name="Rectangle 62">
                <a:extLst>
                  <a:ext uri="{FF2B5EF4-FFF2-40B4-BE49-F238E27FC236}">
                    <a16:creationId xmlns:a16="http://schemas.microsoft.com/office/drawing/2014/main" id="{74E09BBC-9EDA-4C4B-9164-EDB037FE8B73}"/>
                  </a:ext>
                </a:extLst>
              </p:cNvPr>
              <p:cNvSpPr/>
              <p:nvPr userDrawn="1"/>
            </p:nvSpPr>
            <p:spPr bwMode="auto">
              <a:xfrm>
                <a:off x="8828151" y="1022501"/>
                <a:ext cx="1027049" cy="76486"/>
              </a:xfrm>
              <a:prstGeom prst="rect">
                <a:avLst/>
              </a:prstGeom>
              <a:solidFill>
                <a:srgbClr val="D0D1D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9" name="Rectangle 68">
                <a:extLst>
                  <a:ext uri="{FF2B5EF4-FFF2-40B4-BE49-F238E27FC236}">
                    <a16:creationId xmlns:a16="http://schemas.microsoft.com/office/drawing/2014/main" id="{73286183-0A4C-324A-A6C5-7F70AFC623A2}"/>
                  </a:ext>
                </a:extLst>
              </p:cNvPr>
              <p:cNvSpPr/>
              <p:nvPr userDrawn="1"/>
            </p:nvSpPr>
            <p:spPr bwMode="auto">
              <a:xfrm>
                <a:off x="8828151" y="1130129"/>
                <a:ext cx="1598549" cy="145277"/>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72" name="Group 71">
                <a:extLst>
                  <a:ext uri="{FF2B5EF4-FFF2-40B4-BE49-F238E27FC236}">
                    <a16:creationId xmlns:a16="http://schemas.microsoft.com/office/drawing/2014/main" id="{2B75CE8E-D33F-7A4D-8DC7-B5A08ED880DE}"/>
                  </a:ext>
                </a:extLst>
              </p:cNvPr>
              <p:cNvGrpSpPr/>
              <p:nvPr userDrawn="1"/>
            </p:nvGrpSpPr>
            <p:grpSpPr>
              <a:xfrm>
                <a:off x="8122751" y="1558546"/>
                <a:ext cx="1962898" cy="1123694"/>
                <a:chOff x="8122751" y="1558546"/>
                <a:chExt cx="1962898" cy="1123694"/>
              </a:xfrm>
            </p:grpSpPr>
            <p:sp>
              <p:nvSpPr>
                <p:cNvPr id="140" name="Rectangle 139">
                  <a:extLst>
                    <a:ext uri="{FF2B5EF4-FFF2-40B4-BE49-F238E27FC236}">
                      <a16:creationId xmlns:a16="http://schemas.microsoft.com/office/drawing/2014/main" id="{E9D70369-B877-C044-AD36-1B11BF6681EA}"/>
                    </a:ext>
                  </a:extLst>
                </p:cNvPr>
                <p:cNvSpPr/>
                <p:nvPr/>
              </p:nvSpPr>
              <p:spPr bwMode="auto">
                <a:xfrm>
                  <a:off x="8122751" y="1558546"/>
                  <a:ext cx="1962898" cy="11236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1" name="Rectangle 140">
                  <a:extLst>
                    <a:ext uri="{FF2B5EF4-FFF2-40B4-BE49-F238E27FC236}">
                      <a16:creationId xmlns:a16="http://schemas.microsoft.com/office/drawing/2014/main" id="{C9416E03-6B7A-514F-8728-2A6E88558CC8}"/>
                    </a:ext>
                  </a:extLst>
                </p:cNvPr>
                <p:cNvSpPr/>
                <p:nvPr userDrawn="1"/>
              </p:nvSpPr>
              <p:spPr bwMode="auto">
                <a:xfrm>
                  <a:off x="8237781" y="1737158"/>
                  <a:ext cx="1801570"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2" name="Rectangle 141">
                  <a:extLst>
                    <a:ext uri="{FF2B5EF4-FFF2-40B4-BE49-F238E27FC236}">
                      <a16:creationId xmlns:a16="http://schemas.microsoft.com/office/drawing/2014/main" id="{FF396667-6A60-6043-A6A0-CD85716F70FF}"/>
                    </a:ext>
                  </a:extLst>
                </p:cNvPr>
                <p:cNvSpPr/>
                <p:nvPr userDrawn="1"/>
              </p:nvSpPr>
              <p:spPr bwMode="auto">
                <a:xfrm>
                  <a:off x="8237780" y="1625836"/>
                  <a:ext cx="510933" cy="83344"/>
                </a:xfrm>
                <a:prstGeom prst="rect">
                  <a:avLst/>
                </a:prstGeom>
                <a:solidFill>
                  <a:srgbClr val="0030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3" name="Rectangle 142">
                  <a:extLst>
                    <a:ext uri="{FF2B5EF4-FFF2-40B4-BE49-F238E27FC236}">
                      <a16:creationId xmlns:a16="http://schemas.microsoft.com/office/drawing/2014/main" id="{056A2D5A-175C-6B4F-BBE5-DFECCAF21A95}"/>
                    </a:ext>
                  </a:extLst>
                </p:cNvPr>
                <p:cNvSpPr/>
                <p:nvPr userDrawn="1"/>
              </p:nvSpPr>
              <p:spPr bwMode="auto">
                <a:xfrm>
                  <a:off x="8237781" y="1820109"/>
                  <a:ext cx="1044332"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4" name="Rectangle 143">
                  <a:extLst>
                    <a:ext uri="{FF2B5EF4-FFF2-40B4-BE49-F238E27FC236}">
                      <a16:creationId xmlns:a16="http://schemas.microsoft.com/office/drawing/2014/main" id="{36D61C51-1922-C345-84D1-87B834D3A094}"/>
                    </a:ext>
                  </a:extLst>
                </p:cNvPr>
                <p:cNvSpPr/>
                <p:nvPr userDrawn="1"/>
              </p:nvSpPr>
              <p:spPr bwMode="auto">
                <a:xfrm>
                  <a:off x="8237781" y="1939754"/>
                  <a:ext cx="1801570"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5" name="Rectangle 144">
                  <a:extLst>
                    <a:ext uri="{FF2B5EF4-FFF2-40B4-BE49-F238E27FC236}">
                      <a16:creationId xmlns:a16="http://schemas.microsoft.com/office/drawing/2014/main" id="{586D07F5-D32A-734D-959E-80A2EFC67415}"/>
                    </a:ext>
                  </a:extLst>
                </p:cNvPr>
                <p:cNvSpPr/>
                <p:nvPr userDrawn="1"/>
              </p:nvSpPr>
              <p:spPr bwMode="auto">
                <a:xfrm>
                  <a:off x="8237781" y="2022705"/>
                  <a:ext cx="396632"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6" name="Rectangle 145">
                  <a:extLst>
                    <a:ext uri="{FF2B5EF4-FFF2-40B4-BE49-F238E27FC236}">
                      <a16:creationId xmlns:a16="http://schemas.microsoft.com/office/drawing/2014/main" id="{B28829F3-7F2A-1742-97AF-6E55CAB3058B}"/>
                    </a:ext>
                  </a:extLst>
                </p:cNvPr>
                <p:cNvSpPr/>
                <p:nvPr userDrawn="1"/>
              </p:nvSpPr>
              <p:spPr bwMode="auto">
                <a:xfrm>
                  <a:off x="8237781" y="2138280"/>
                  <a:ext cx="1801570"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7" name="Rectangle 146">
                  <a:extLst>
                    <a:ext uri="{FF2B5EF4-FFF2-40B4-BE49-F238E27FC236}">
                      <a16:creationId xmlns:a16="http://schemas.microsoft.com/office/drawing/2014/main" id="{94921AE0-1D68-5845-80B5-AFF9198F9074}"/>
                    </a:ext>
                  </a:extLst>
                </p:cNvPr>
                <p:cNvSpPr/>
                <p:nvPr userDrawn="1"/>
              </p:nvSpPr>
              <p:spPr bwMode="auto">
                <a:xfrm>
                  <a:off x="8237780" y="2221231"/>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8" name="Rectangle 147">
                  <a:extLst>
                    <a:ext uri="{FF2B5EF4-FFF2-40B4-BE49-F238E27FC236}">
                      <a16:creationId xmlns:a16="http://schemas.microsoft.com/office/drawing/2014/main" id="{3C8C5DBB-16D7-4047-A4E8-2869135BCA83}"/>
                    </a:ext>
                  </a:extLst>
                </p:cNvPr>
                <p:cNvSpPr/>
                <p:nvPr userDrawn="1"/>
              </p:nvSpPr>
              <p:spPr bwMode="auto">
                <a:xfrm>
                  <a:off x="8237780" y="2335612"/>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9" name="Rectangle 148">
                  <a:extLst>
                    <a:ext uri="{FF2B5EF4-FFF2-40B4-BE49-F238E27FC236}">
                      <a16:creationId xmlns:a16="http://schemas.microsoft.com/office/drawing/2014/main" id="{DF191822-44C5-B74A-BA4C-2D0A789D24A9}"/>
                    </a:ext>
                  </a:extLst>
                </p:cNvPr>
                <p:cNvSpPr/>
                <p:nvPr userDrawn="1"/>
              </p:nvSpPr>
              <p:spPr bwMode="auto">
                <a:xfrm>
                  <a:off x="8237780" y="2442095"/>
                  <a:ext cx="1801570" cy="58785"/>
                </a:xfrm>
                <a:prstGeom prst="rect">
                  <a:avLst/>
                </a:prstGeom>
                <a:solidFill>
                  <a:srgbClr val="0030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50" name="Rectangle 149">
                  <a:extLst>
                    <a:ext uri="{FF2B5EF4-FFF2-40B4-BE49-F238E27FC236}">
                      <a16:creationId xmlns:a16="http://schemas.microsoft.com/office/drawing/2014/main" id="{47B9794D-B1F1-874C-908B-FC5C28742C42}"/>
                    </a:ext>
                  </a:extLst>
                </p:cNvPr>
                <p:cNvSpPr/>
                <p:nvPr userDrawn="1"/>
              </p:nvSpPr>
              <p:spPr bwMode="auto">
                <a:xfrm>
                  <a:off x="8237780" y="2518821"/>
                  <a:ext cx="861770" cy="53086"/>
                </a:xfrm>
                <a:prstGeom prst="rect">
                  <a:avLst/>
                </a:prstGeom>
                <a:solidFill>
                  <a:srgbClr val="0030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73" name="Rectangle 72">
                <a:extLst>
                  <a:ext uri="{FF2B5EF4-FFF2-40B4-BE49-F238E27FC236}">
                    <a16:creationId xmlns:a16="http://schemas.microsoft.com/office/drawing/2014/main" id="{62E78CB8-7196-7B48-AD1F-4A935D743FFE}"/>
                  </a:ext>
                </a:extLst>
              </p:cNvPr>
              <p:cNvSpPr/>
              <p:nvPr userDrawn="1"/>
            </p:nvSpPr>
            <p:spPr bwMode="auto">
              <a:xfrm>
                <a:off x="8185178" y="3125206"/>
                <a:ext cx="510933" cy="105944"/>
              </a:xfrm>
              <a:prstGeom prst="rect">
                <a:avLst/>
              </a:prstGeom>
              <a:solidFill>
                <a:srgbClr val="0290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4" name="Rectangle 73">
                <a:extLst>
                  <a:ext uri="{FF2B5EF4-FFF2-40B4-BE49-F238E27FC236}">
                    <a16:creationId xmlns:a16="http://schemas.microsoft.com/office/drawing/2014/main" id="{152BC457-CCDB-CB44-B51E-5ED0D7A0A04D}"/>
                  </a:ext>
                </a:extLst>
              </p:cNvPr>
              <p:cNvSpPr/>
              <p:nvPr userDrawn="1"/>
            </p:nvSpPr>
            <p:spPr bwMode="auto">
              <a:xfrm>
                <a:off x="10031148" y="3125206"/>
                <a:ext cx="510933" cy="105944"/>
              </a:xfrm>
              <a:prstGeom prst="rect">
                <a:avLst/>
              </a:prstGeom>
              <a:solidFill>
                <a:srgbClr val="29A2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6" name="Rectangle 75">
                <a:extLst>
                  <a:ext uri="{FF2B5EF4-FFF2-40B4-BE49-F238E27FC236}">
                    <a16:creationId xmlns:a16="http://schemas.microsoft.com/office/drawing/2014/main" id="{3B4E788B-9D40-2446-BA08-E4E95879B29F}"/>
                  </a:ext>
                </a:extLst>
              </p:cNvPr>
              <p:cNvSpPr/>
              <p:nvPr userDrawn="1"/>
            </p:nvSpPr>
            <p:spPr bwMode="auto">
              <a:xfrm>
                <a:off x="7665739" y="3914206"/>
                <a:ext cx="1618116" cy="12813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80" name="Group 79">
                <a:extLst>
                  <a:ext uri="{FF2B5EF4-FFF2-40B4-BE49-F238E27FC236}">
                    <a16:creationId xmlns:a16="http://schemas.microsoft.com/office/drawing/2014/main" id="{4A3B27ED-12BD-1B41-AED2-6385B56930F7}"/>
                  </a:ext>
                </a:extLst>
              </p:cNvPr>
              <p:cNvGrpSpPr/>
              <p:nvPr userDrawn="1"/>
            </p:nvGrpSpPr>
            <p:grpSpPr>
              <a:xfrm>
                <a:off x="7711821" y="3932020"/>
                <a:ext cx="1510759" cy="1159776"/>
                <a:chOff x="7711821" y="3932020"/>
                <a:chExt cx="1510759" cy="1159776"/>
              </a:xfrm>
            </p:grpSpPr>
            <p:sp>
              <p:nvSpPr>
                <p:cNvPr id="127" name="Rectangle 126">
                  <a:extLst>
                    <a:ext uri="{FF2B5EF4-FFF2-40B4-BE49-F238E27FC236}">
                      <a16:creationId xmlns:a16="http://schemas.microsoft.com/office/drawing/2014/main" id="{9CC7B621-30F2-F947-8EBC-2FEFF61E5FEF}"/>
                    </a:ext>
                  </a:extLst>
                </p:cNvPr>
                <p:cNvSpPr/>
                <p:nvPr userDrawn="1"/>
              </p:nvSpPr>
              <p:spPr bwMode="auto">
                <a:xfrm>
                  <a:off x="7711822" y="3932020"/>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8" name="Rectangle 127">
                  <a:extLst>
                    <a:ext uri="{FF2B5EF4-FFF2-40B4-BE49-F238E27FC236}">
                      <a16:creationId xmlns:a16="http://schemas.microsoft.com/office/drawing/2014/main" id="{8BB6462C-ACE3-E842-BE7D-1E4DFDF13B3D}"/>
                    </a:ext>
                  </a:extLst>
                </p:cNvPr>
                <p:cNvSpPr/>
                <p:nvPr userDrawn="1"/>
              </p:nvSpPr>
              <p:spPr bwMode="auto">
                <a:xfrm>
                  <a:off x="7711822" y="4026271"/>
                  <a:ext cx="61779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9" name="Rectangle 128">
                  <a:extLst>
                    <a:ext uri="{FF2B5EF4-FFF2-40B4-BE49-F238E27FC236}">
                      <a16:creationId xmlns:a16="http://schemas.microsoft.com/office/drawing/2014/main" id="{894E3D64-5F75-4540-A25A-16D223A45D0D}"/>
                    </a:ext>
                  </a:extLst>
                </p:cNvPr>
                <p:cNvSpPr/>
                <p:nvPr userDrawn="1"/>
              </p:nvSpPr>
              <p:spPr bwMode="auto">
                <a:xfrm>
                  <a:off x="7711822" y="4124521"/>
                  <a:ext cx="1387728"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0" name="Rectangle 129">
                  <a:extLst>
                    <a:ext uri="{FF2B5EF4-FFF2-40B4-BE49-F238E27FC236}">
                      <a16:creationId xmlns:a16="http://schemas.microsoft.com/office/drawing/2014/main" id="{D15A859B-EE46-914F-9734-A9A768899352}"/>
                    </a:ext>
                  </a:extLst>
                </p:cNvPr>
                <p:cNvSpPr/>
                <p:nvPr userDrawn="1"/>
              </p:nvSpPr>
              <p:spPr bwMode="auto">
                <a:xfrm>
                  <a:off x="7711822" y="4200127"/>
                  <a:ext cx="291559"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1" name="Rectangle 130">
                  <a:extLst>
                    <a:ext uri="{FF2B5EF4-FFF2-40B4-BE49-F238E27FC236}">
                      <a16:creationId xmlns:a16="http://schemas.microsoft.com/office/drawing/2014/main" id="{E4B63635-F634-724A-B800-EB809548E4B2}"/>
                    </a:ext>
                  </a:extLst>
                </p:cNvPr>
                <p:cNvSpPr/>
                <p:nvPr userDrawn="1"/>
              </p:nvSpPr>
              <p:spPr bwMode="auto">
                <a:xfrm>
                  <a:off x="7711822" y="4294378"/>
                  <a:ext cx="92259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2" name="Rectangle 131">
                  <a:extLst>
                    <a:ext uri="{FF2B5EF4-FFF2-40B4-BE49-F238E27FC236}">
                      <a16:creationId xmlns:a16="http://schemas.microsoft.com/office/drawing/2014/main" id="{99769281-B07E-904C-BF60-5141899741D6}"/>
                    </a:ext>
                  </a:extLst>
                </p:cNvPr>
                <p:cNvSpPr/>
                <p:nvPr userDrawn="1"/>
              </p:nvSpPr>
              <p:spPr bwMode="auto">
                <a:xfrm>
                  <a:off x="7711822" y="4406590"/>
                  <a:ext cx="56064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3" name="Rectangle 132">
                  <a:extLst>
                    <a:ext uri="{FF2B5EF4-FFF2-40B4-BE49-F238E27FC236}">
                      <a16:creationId xmlns:a16="http://schemas.microsoft.com/office/drawing/2014/main" id="{D880FABA-DB18-544D-8569-99E715C2CC19}"/>
                    </a:ext>
                  </a:extLst>
                </p:cNvPr>
                <p:cNvSpPr/>
                <p:nvPr userDrawn="1"/>
              </p:nvSpPr>
              <p:spPr bwMode="auto">
                <a:xfrm>
                  <a:off x="7711822" y="4530474"/>
                  <a:ext cx="95116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4" name="Rectangle 133">
                  <a:extLst>
                    <a:ext uri="{FF2B5EF4-FFF2-40B4-BE49-F238E27FC236}">
                      <a16:creationId xmlns:a16="http://schemas.microsoft.com/office/drawing/2014/main" id="{F54C6DA6-B91A-FB47-8EA1-AC7FB7948E9C}"/>
                    </a:ext>
                  </a:extLst>
                </p:cNvPr>
                <p:cNvSpPr/>
                <p:nvPr userDrawn="1"/>
              </p:nvSpPr>
              <p:spPr bwMode="auto">
                <a:xfrm>
                  <a:off x="7711821" y="4616198"/>
                  <a:ext cx="1510759"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5" name="Rectangle 134">
                  <a:extLst>
                    <a:ext uri="{FF2B5EF4-FFF2-40B4-BE49-F238E27FC236}">
                      <a16:creationId xmlns:a16="http://schemas.microsoft.com/office/drawing/2014/main" id="{215FCA7E-C81F-064D-99A2-84CC82B646AE}"/>
                    </a:ext>
                  </a:extLst>
                </p:cNvPr>
                <p:cNvSpPr/>
                <p:nvPr userDrawn="1"/>
              </p:nvSpPr>
              <p:spPr bwMode="auto">
                <a:xfrm>
                  <a:off x="7711821" y="4699587"/>
                  <a:ext cx="70113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6" name="Rectangle 135">
                  <a:extLst>
                    <a:ext uri="{FF2B5EF4-FFF2-40B4-BE49-F238E27FC236}">
                      <a16:creationId xmlns:a16="http://schemas.microsoft.com/office/drawing/2014/main" id="{B5C3FC7F-A0C2-D149-BDAE-03857D673BB7}"/>
                    </a:ext>
                  </a:extLst>
                </p:cNvPr>
                <p:cNvSpPr/>
                <p:nvPr userDrawn="1"/>
              </p:nvSpPr>
              <p:spPr bwMode="auto">
                <a:xfrm>
                  <a:off x="7711821" y="4786339"/>
                  <a:ext cx="1484567"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7" name="Rectangle 136">
                  <a:extLst>
                    <a:ext uri="{FF2B5EF4-FFF2-40B4-BE49-F238E27FC236}">
                      <a16:creationId xmlns:a16="http://schemas.microsoft.com/office/drawing/2014/main" id="{F510A9E9-ADC6-D942-846B-927243837C78}"/>
                    </a:ext>
                  </a:extLst>
                </p:cNvPr>
                <p:cNvSpPr/>
                <p:nvPr userDrawn="1"/>
              </p:nvSpPr>
              <p:spPr bwMode="auto">
                <a:xfrm>
                  <a:off x="7711821" y="4869845"/>
                  <a:ext cx="70113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8" name="Rectangle 137">
                  <a:extLst>
                    <a:ext uri="{FF2B5EF4-FFF2-40B4-BE49-F238E27FC236}">
                      <a16:creationId xmlns:a16="http://schemas.microsoft.com/office/drawing/2014/main" id="{2615050E-500A-0440-8D8D-F77540A1A43E}"/>
                    </a:ext>
                  </a:extLst>
                </p:cNvPr>
                <p:cNvSpPr/>
                <p:nvPr userDrawn="1"/>
              </p:nvSpPr>
              <p:spPr bwMode="auto">
                <a:xfrm>
                  <a:off x="7711821" y="4950645"/>
                  <a:ext cx="1355979"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9" name="Rectangle 138">
                  <a:extLst>
                    <a:ext uri="{FF2B5EF4-FFF2-40B4-BE49-F238E27FC236}">
                      <a16:creationId xmlns:a16="http://schemas.microsoft.com/office/drawing/2014/main" id="{DDB0C62F-1966-A74A-B74A-4D1959C53162}"/>
                    </a:ext>
                  </a:extLst>
                </p:cNvPr>
                <p:cNvSpPr/>
                <p:nvPr userDrawn="1"/>
              </p:nvSpPr>
              <p:spPr bwMode="auto">
                <a:xfrm>
                  <a:off x="7711821" y="5034151"/>
                  <a:ext cx="70113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nvGrpSpPr>
              <p:cNvPr id="81" name="Group 80">
                <a:extLst>
                  <a:ext uri="{FF2B5EF4-FFF2-40B4-BE49-F238E27FC236}">
                    <a16:creationId xmlns:a16="http://schemas.microsoft.com/office/drawing/2014/main" id="{247088B4-4C49-BE48-BCAD-2BC2589B8553}"/>
                  </a:ext>
                </a:extLst>
              </p:cNvPr>
              <p:cNvGrpSpPr/>
              <p:nvPr userDrawn="1"/>
            </p:nvGrpSpPr>
            <p:grpSpPr>
              <a:xfrm>
                <a:off x="9434229" y="3908264"/>
                <a:ext cx="1618116" cy="1717244"/>
                <a:chOff x="9434229" y="3908264"/>
                <a:chExt cx="1618116" cy="1717244"/>
              </a:xfrm>
            </p:grpSpPr>
            <p:sp>
              <p:nvSpPr>
                <p:cNvPr id="97" name="Rectangle 96">
                  <a:extLst>
                    <a:ext uri="{FF2B5EF4-FFF2-40B4-BE49-F238E27FC236}">
                      <a16:creationId xmlns:a16="http://schemas.microsoft.com/office/drawing/2014/main" id="{C0C6CD19-0C18-914C-AE15-337005B52155}"/>
                    </a:ext>
                  </a:extLst>
                </p:cNvPr>
                <p:cNvSpPr/>
                <p:nvPr userDrawn="1"/>
              </p:nvSpPr>
              <p:spPr bwMode="auto">
                <a:xfrm>
                  <a:off x="9434229" y="3908264"/>
                  <a:ext cx="1618116" cy="17172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98" name="Group 97">
                  <a:extLst>
                    <a:ext uri="{FF2B5EF4-FFF2-40B4-BE49-F238E27FC236}">
                      <a16:creationId xmlns:a16="http://schemas.microsoft.com/office/drawing/2014/main" id="{34B7263A-EDBB-4A49-9352-17B2EE2EE5D2}"/>
                    </a:ext>
                  </a:extLst>
                </p:cNvPr>
                <p:cNvGrpSpPr/>
                <p:nvPr userDrawn="1"/>
              </p:nvGrpSpPr>
              <p:grpSpPr>
                <a:xfrm>
                  <a:off x="9482393" y="3920144"/>
                  <a:ext cx="1452307" cy="1560607"/>
                  <a:chOff x="9482393" y="3920144"/>
                  <a:chExt cx="1452307" cy="1560607"/>
                </a:xfrm>
              </p:grpSpPr>
              <p:sp>
                <p:nvSpPr>
                  <p:cNvPr id="99" name="Rectangle 98">
                    <a:extLst>
                      <a:ext uri="{FF2B5EF4-FFF2-40B4-BE49-F238E27FC236}">
                        <a16:creationId xmlns:a16="http://schemas.microsoft.com/office/drawing/2014/main" id="{0F1C206E-74B5-6A46-B950-E7EB4CA3547A}"/>
                      </a:ext>
                    </a:extLst>
                  </p:cNvPr>
                  <p:cNvSpPr/>
                  <p:nvPr userDrawn="1"/>
                </p:nvSpPr>
                <p:spPr bwMode="auto">
                  <a:xfrm>
                    <a:off x="9482395" y="3920144"/>
                    <a:ext cx="797462"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0" name="Rectangle 99">
                    <a:extLst>
                      <a:ext uri="{FF2B5EF4-FFF2-40B4-BE49-F238E27FC236}">
                        <a16:creationId xmlns:a16="http://schemas.microsoft.com/office/drawing/2014/main" id="{CF3033E7-347D-E64B-87C2-417C5B27F4C6}"/>
                      </a:ext>
                    </a:extLst>
                  </p:cNvPr>
                  <p:cNvSpPr/>
                  <p:nvPr userDrawn="1"/>
                </p:nvSpPr>
                <p:spPr bwMode="auto">
                  <a:xfrm>
                    <a:off x="9482394" y="4050279"/>
                    <a:ext cx="119989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1" name="Rectangle 100">
                    <a:extLst>
                      <a:ext uri="{FF2B5EF4-FFF2-40B4-BE49-F238E27FC236}">
                        <a16:creationId xmlns:a16="http://schemas.microsoft.com/office/drawing/2014/main" id="{9653502A-7472-FA46-BEFC-239E480CAB9E}"/>
                      </a:ext>
                    </a:extLst>
                  </p:cNvPr>
                  <p:cNvSpPr/>
                  <p:nvPr userDrawn="1"/>
                </p:nvSpPr>
                <p:spPr bwMode="auto">
                  <a:xfrm>
                    <a:off x="9482395" y="4125234"/>
                    <a:ext cx="97129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2" name="Rectangle 101">
                    <a:extLst>
                      <a:ext uri="{FF2B5EF4-FFF2-40B4-BE49-F238E27FC236}">
                        <a16:creationId xmlns:a16="http://schemas.microsoft.com/office/drawing/2014/main" id="{75CB2109-7C89-7046-97A9-DFD2F3B17D3C}"/>
                      </a:ext>
                    </a:extLst>
                  </p:cNvPr>
                  <p:cNvSpPr/>
                  <p:nvPr userDrawn="1"/>
                </p:nvSpPr>
                <p:spPr bwMode="auto">
                  <a:xfrm>
                    <a:off x="9482395" y="4239781"/>
                    <a:ext cx="55695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3" name="Rectangle 102">
                    <a:extLst>
                      <a:ext uri="{FF2B5EF4-FFF2-40B4-BE49-F238E27FC236}">
                        <a16:creationId xmlns:a16="http://schemas.microsoft.com/office/drawing/2014/main" id="{B6D5535D-1C33-834F-9AB6-5920FB0755B9}"/>
                      </a:ext>
                    </a:extLst>
                  </p:cNvPr>
                  <p:cNvSpPr/>
                  <p:nvPr userDrawn="1"/>
                </p:nvSpPr>
                <p:spPr bwMode="auto">
                  <a:xfrm>
                    <a:off x="9482394" y="4364519"/>
                    <a:ext cx="91176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4" name="Rectangle 103">
                    <a:extLst>
                      <a:ext uri="{FF2B5EF4-FFF2-40B4-BE49-F238E27FC236}">
                        <a16:creationId xmlns:a16="http://schemas.microsoft.com/office/drawing/2014/main" id="{DA54A5EC-6F6A-0940-B7E6-9604C47FBB7E}"/>
                      </a:ext>
                    </a:extLst>
                  </p:cNvPr>
                  <p:cNvSpPr/>
                  <p:nvPr userDrawn="1"/>
                </p:nvSpPr>
                <p:spPr bwMode="auto">
                  <a:xfrm>
                    <a:off x="9482394" y="4454146"/>
                    <a:ext cx="114750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6" name="Rectangle 115">
                    <a:extLst>
                      <a:ext uri="{FF2B5EF4-FFF2-40B4-BE49-F238E27FC236}">
                        <a16:creationId xmlns:a16="http://schemas.microsoft.com/office/drawing/2014/main" id="{F1635C1C-B67E-F74C-8FB1-B4B0AD068B7F}"/>
                      </a:ext>
                    </a:extLst>
                  </p:cNvPr>
                  <p:cNvSpPr/>
                  <p:nvPr userDrawn="1"/>
                </p:nvSpPr>
                <p:spPr bwMode="auto">
                  <a:xfrm>
                    <a:off x="9482393" y="4547420"/>
                    <a:ext cx="1435637"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7" name="Rectangle 116">
                    <a:extLst>
                      <a:ext uri="{FF2B5EF4-FFF2-40B4-BE49-F238E27FC236}">
                        <a16:creationId xmlns:a16="http://schemas.microsoft.com/office/drawing/2014/main" id="{BBB239FD-94BB-DF42-BE3C-9703F6196E52}"/>
                      </a:ext>
                    </a:extLst>
                  </p:cNvPr>
                  <p:cNvSpPr/>
                  <p:nvPr userDrawn="1"/>
                </p:nvSpPr>
                <p:spPr bwMode="auto">
                  <a:xfrm>
                    <a:off x="9482394" y="4621114"/>
                    <a:ext cx="79746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8" name="Rectangle 117">
                    <a:extLst>
                      <a:ext uri="{FF2B5EF4-FFF2-40B4-BE49-F238E27FC236}">
                        <a16:creationId xmlns:a16="http://schemas.microsoft.com/office/drawing/2014/main" id="{A9449BCB-3A54-384F-AB1E-DDA3F14104F2}"/>
                      </a:ext>
                    </a:extLst>
                  </p:cNvPr>
                  <p:cNvSpPr/>
                  <p:nvPr userDrawn="1"/>
                </p:nvSpPr>
                <p:spPr bwMode="auto">
                  <a:xfrm>
                    <a:off x="9482394" y="4711098"/>
                    <a:ext cx="145230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9" name="Rectangle 118">
                    <a:extLst>
                      <a:ext uri="{FF2B5EF4-FFF2-40B4-BE49-F238E27FC236}">
                        <a16:creationId xmlns:a16="http://schemas.microsoft.com/office/drawing/2014/main" id="{B4E8BF2A-352E-604E-B104-174128EF76EE}"/>
                      </a:ext>
                    </a:extLst>
                  </p:cNvPr>
                  <p:cNvSpPr/>
                  <p:nvPr userDrawn="1"/>
                </p:nvSpPr>
                <p:spPr bwMode="auto">
                  <a:xfrm>
                    <a:off x="9482394" y="4785377"/>
                    <a:ext cx="145230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0" name="Rectangle 119">
                    <a:extLst>
                      <a:ext uri="{FF2B5EF4-FFF2-40B4-BE49-F238E27FC236}">
                        <a16:creationId xmlns:a16="http://schemas.microsoft.com/office/drawing/2014/main" id="{F8E1CDA8-83DD-4B46-9435-290FE48CAFD0}"/>
                      </a:ext>
                    </a:extLst>
                  </p:cNvPr>
                  <p:cNvSpPr/>
                  <p:nvPr userDrawn="1"/>
                </p:nvSpPr>
                <p:spPr bwMode="auto">
                  <a:xfrm>
                    <a:off x="9482394" y="4857969"/>
                    <a:ext cx="33788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1" name="Rectangle 120">
                    <a:extLst>
                      <a:ext uri="{FF2B5EF4-FFF2-40B4-BE49-F238E27FC236}">
                        <a16:creationId xmlns:a16="http://schemas.microsoft.com/office/drawing/2014/main" id="{FC194B16-98ED-BB44-9B97-07E8B5970642}"/>
                      </a:ext>
                    </a:extLst>
                  </p:cNvPr>
                  <p:cNvSpPr/>
                  <p:nvPr userDrawn="1"/>
                </p:nvSpPr>
                <p:spPr bwMode="auto">
                  <a:xfrm>
                    <a:off x="9482394" y="4956076"/>
                    <a:ext cx="1355979"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2" name="Rectangle 121">
                    <a:extLst>
                      <a:ext uri="{FF2B5EF4-FFF2-40B4-BE49-F238E27FC236}">
                        <a16:creationId xmlns:a16="http://schemas.microsoft.com/office/drawing/2014/main" id="{E7AB14F6-F87E-AB45-AF4E-93607D497CEA}"/>
                      </a:ext>
                    </a:extLst>
                  </p:cNvPr>
                  <p:cNvSpPr/>
                  <p:nvPr userDrawn="1"/>
                </p:nvSpPr>
                <p:spPr bwMode="auto">
                  <a:xfrm>
                    <a:off x="9482395" y="5032784"/>
                    <a:ext cx="1082158"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3" name="Rectangle 122">
                    <a:extLst>
                      <a:ext uri="{FF2B5EF4-FFF2-40B4-BE49-F238E27FC236}">
                        <a16:creationId xmlns:a16="http://schemas.microsoft.com/office/drawing/2014/main" id="{D5ED72D4-953E-AE44-B7C7-9863A9491C06}"/>
                      </a:ext>
                    </a:extLst>
                  </p:cNvPr>
                  <p:cNvSpPr/>
                  <p:nvPr userDrawn="1"/>
                </p:nvSpPr>
                <p:spPr bwMode="auto">
                  <a:xfrm>
                    <a:off x="9482395" y="5150858"/>
                    <a:ext cx="771268"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4" name="Rectangle 123">
                    <a:extLst>
                      <a:ext uri="{FF2B5EF4-FFF2-40B4-BE49-F238E27FC236}">
                        <a16:creationId xmlns:a16="http://schemas.microsoft.com/office/drawing/2014/main" id="{287F0950-6199-FF41-A30F-A2603B05C4C5}"/>
                      </a:ext>
                    </a:extLst>
                  </p:cNvPr>
                  <p:cNvSpPr/>
                  <p:nvPr userDrawn="1"/>
                </p:nvSpPr>
                <p:spPr bwMode="auto">
                  <a:xfrm>
                    <a:off x="9482395" y="5243473"/>
                    <a:ext cx="637918"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5" name="Rectangle 124">
                    <a:extLst>
                      <a:ext uri="{FF2B5EF4-FFF2-40B4-BE49-F238E27FC236}">
                        <a16:creationId xmlns:a16="http://schemas.microsoft.com/office/drawing/2014/main" id="{08D823C1-A3EA-534D-8478-C64316627EE8}"/>
                      </a:ext>
                    </a:extLst>
                  </p:cNvPr>
                  <p:cNvSpPr/>
                  <p:nvPr userDrawn="1"/>
                </p:nvSpPr>
                <p:spPr bwMode="auto">
                  <a:xfrm>
                    <a:off x="9482395" y="5333122"/>
                    <a:ext cx="55695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6" name="Rectangle 125">
                    <a:extLst>
                      <a:ext uri="{FF2B5EF4-FFF2-40B4-BE49-F238E27FC236}">
                        <a16:creationId xmlns:a16="http://schemas.microsoft.com/office/drawing/2014/main" id="{790AA08E-25AB-B148-99EF-B139E51523C0}"/>
                      </a:ext>
                    </a:extLst>
                  </p:cNvPr>
                  <p:cNvSpPr/>
                  <p:nvPr userDrawn="1"/>
                </p:nvSpPr>
                <p:spPr bwMode="auto">
                  <a:xfrm>
                    <a:off x="9482395" y="5423106"/>
                    <a:ext cx="55695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grpSp>
        <p:sp>
          <p:nvSpPr>
            <p:cNvPr id="59" name="Rectangle 58">
              <a:extLst>
                <a:ext uri="{FF2B5EF4-FFF2-40B4-BE49-F238E27FC236}">
                  <a16:creationId xmlns:a16="http://schemas.microsoft.com/office/drawing/2014/main" id="{F7BAD3B4-6F9D-6944-B8E9-93289C8BCEE9}"/>
                </a:ext>
              </a:extLst>
            </p:cNvPr>
            <p:cNvSpPr/>
            <p:nvPr userDrawn="1"/>
          </p:nvSpPr>
          <p:spPr bwMode="auto">
            <a:xfrm>
              <a:off x="7611352" y="5763275"/>
              <a:ext cx="1528183" cy="57645"/>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78" name="Footer Placeholder 2">
            <a:extLst>
              <a:ext uri="{FF2B5EF4-FFF2-40B4-BE49-F238E27FC236}">
                <a16:creationId xmlns:a16="http://schemas.microsoft.com/office/drawing/2014/main" id="{7EDBB93F-5D6A-1B40-93F1-084C46046AF7}"/>
              </a:ext>
            </a:extLst>
          </p:cNvPr>
          <p:cNvSpPr txBox="1">
            <a:spLocks/>
          </p:cNvSpPr>
          <p:nvPr userDrawn="1"/>
        </p:nvSpPr>
        <p:spPr>
          <a:xfrm>
            <a:off x="711200" y="6415618"/>
            <a:ext cx="10769600" cy="366183"/>
          </a:xfrm>
          <a:prstGeom prst="rect">
            <a:avLst/>
          </a:prstGeom>
        </p:spPr>
        <p:txBody>
          <a:bodyPr vert="horz" lIns="91440" tIns="45720" rIns="91440" bIns="45720" rtlCol="0" anchor="ctr"/>
          <a:lstStyle>
            <a:defPPr>
              <a:defRPr lang="en-US"/>
            </a:defPPr>
            <a:lvl1pPr marL="0" marR="0" indent="0" algn="ctr" defTabSz="1219170" rtl="0" eaLnBrk="0" fontAlgn="base" latinLnBrk="0" hangingPunct="0">
              <a:lnSpc>
                <a:spcPct val="100000"/>
              </a:lnSpc>
              <a:spcBef>
                <a:spcPct val="0"/>
              </a:spcBef>
              <a:spcAft>
                <a:spcPct val="0"/>
              </a:spcAft>
              <a:buClrTx/>
              <a:buSzTx/>
              <a:buFontTx/>
              <a:buNone/>
              <a:tabLst/>
              <a:defRPr sz="1067" kern="1200">
                <a:solidFill>
                  <a:srgbClr val="4D4D4C"/>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ea typeface="Franklin Gothic Book" charset="0"/>
              </a:rPr>
              <a:t>©2022 Alticor Inc. All rights reserved. For existing IBOs ONLY. Not for use with prospects. Use website or catalog for current pricing.</a:t>
            </a:r>
          </a:p>
        </p:txBody>
      </p:sp>
      <p:sp>
        <p:nvSpPr>
          <p:cNvPr id="65" name="Rectangle 64">
            <a:extLst>
              <a:ext uri="{FF2B5EF4-FFF2-40B4-BE49-F238E27FC236}">
                <a16:creationId xmlns:a16="http://schemas.microsoft.com/office/drawing/2014/main" id="{BF55509D-A859-5B40-A6C1-4D9AB58763BC}"/>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33682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88">
          <p15:clr>
            <a:srgbClr val="FBAE40"/>
          </p15:clr>
        </p15:guide>
        <p15:guide id="4" pos="7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4">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702E23E-FC5C-1C49-A2C0-A657E23E6DB1}"/>
              </a:ext>
            </a:extLst>
          </p:cNvPr>
          <p:cNvSpPr/>
          <p:nvPr userDrawn="1"/>
        </p:nvSpPr>
        <p:spPr bwMode="auto">
          <a:xfrm>
            <a:off x="0" y="-3607"/>
            <a:ext cx="12191999" cy="6858000"/>
          </a:xfrm>
          <a:prstGeom prst="rect">
            <a:avLst/>
          </a:prstGeom>
          <a:solidFill>
            <a:srgbClr val="ACACA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ACACAC"/>
              </a:solidFill>
              <a:effectLst/>
              <a:latin typeface="Arial" pitchFamily="-109" charset="0"/>
              <a:ea typeface="ＭＳ Ｐゴシック" pitchFamily="-109" charset="-128"/>
              <a:cs typeface="ＭＳ Ｐゴシック" pitchFamily="-109" charset="-128"/>
            </a:endParaRPr>
          </a:p>
        </p:txBody>
      </p:sp>
      <p:sp>
        <p:nvSpPr>
          <p:cNvPr id="79" name="Rectangle 78">
            <a:extLst>
              <a:ext uri="{FF2B5EF4-FFF2-40B4-BE49-F238E27FC236}">
                <a16:creationId xmlns:a16="http://schemas.microsoft.com/office/drawing/2014/main" id="{6B2AFEFE-9B19-384D-B700-14BE97000D56}"/>
              </a:ext>
            </a:extLst>
          </p:cNvPr>
          <p:cNvSpPr/>
          <p:nvPr userDrawn="1"/>
        </p:nvSpPr>
        <p:spPr bwMode="auto">
          <a:xfrm>
            <a:off x="0" y="5762895"/>
            <a:ext cx="12192000" cy="1103745"/>
          </a:xfrm>
          <a:prstGeom prst="rect">
            <a:avLst/>
          </a:prstGeom>
          <a:solidFill>
            <a:srgbClr val="D0D1D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 name="Oval 7">
            <a:extLst>
              <a:ext uri="{FF2B5EF4-FFF2-40B4-BE49-F238E27FC236}">
                <a16:creationId xmlns:a16="http://schemas.microsoft.com/office/drawing/2014/main" id="{0B1489C3-B265-4707-9292-99760D9EBC6C}"/>
              </a:ext>
            </a:extLst>
          </p:cNvPr>
          <p:cNvSpPr/>
          <p:nvPr userDrawn="1"/>
        </p:nvSpPr>
        <p:spPr bwMode="auto">
          <a:xfrm>
            <a:off x="6927274" y="6102725"/>
            <a:ext cx="4839853" cy="254963"/>
          </a:xfrm>
          <a:prstGeom prst="ellipse">
            <a:avLst/>
          </a:prstGeom>
          <a:solidFill>
            <a:srgbClr val="000000">
              <a:alpha val="50196"/>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 name="Footer Placeholder 3">
            <a:extLst>
              <a:ext uri="{FF2B5EF4-FFF2-40B4-BE49-F238E27FC236}">
                <a16:creationId xmlns:a16="http://schemas.microsoft.com/office/drawing/2014/main" id="{C176A7F3-EAFD-433A-A977-8F1B50C67A5E}"/>
              </a:ext>
            </a:extLst>
          </p:cNvPr>
          <p:cNvSpPr txBox="1">
            <a:spLocks/>
          </p:cNvSpPr>
          <p:nvPr userDrawn="1"/>
        </p:nvSpPr>
        <p:spPr>
          <a:xfrm>
            <a:off x="711200" y="6415618"/>
            <a:ext cx="10769600" cy="366183"/>
          </a:xfrm>
          <a:prstGeom prst="rect">
            <a:avLst/>
          </a:prstGeom>
        </p:spPr>
        <p:txBody>
          <a:bodyPr vert="horz" lIns="91440" tIns="45720" rIns="91440" bIns="45720" rtlCol="0" anchor="ctr"/>
          <a:lstStyle>
            <a:defPPr>
              <a:defRPr lang="en-US"/>
            </a:defPPr>
            <a:lvl1pPr marL="0" marR="0" indent="0" algn="ctr" defTabSz="1219170" rtl="0" eaLnBrk="0" fontAlgn="base" latinLnBrk="0" hangingPunct="0">
              <a:lnSpc>
                <a:spcPct val="100000"/>
              </a:lnSpc>
              <a:spcBef>
                <a:spcPct val="0"/>
              </a:spcBef>
              <a:spcAft>
                <a:spcPct val="0"/>
              </a:spcAft>
              <a:buClrTx/>
              <a:buSzTx/>
              <a:buFontTx/>
              <a:buNone/>
              <a:tabLst/>
              <a:defRPr sz="1067" kern="1200">
                <a:solidFill>
                  <a:srgbClr val="4D4D4C"/>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ea typeface="Franklin Gothic Book" charset="0"/>
              </a:rPr>
              <a:t>©2022 Alticor Inc. All rights reserved. For existing IBOs ONLY. Not for use with prospects. Use website or catalog for current pricing.</a:t>
            </a:r>
          </a:p>
        </p:txBody>
      </p:sp>
      <p:pic>
        <p:nvPicPr>
          <p:cNvPr id="12" name="Picture 11">
            <a:extLst>
              <a:ext uri="{FF2B5EF4-FFF2-40B4-BE49-F238E27FC236}">
                <a16:creationId xmlns:a16="http://schemas.microsoft.com/office/drawing/2014/main" id="{5CCD4AED-CF44-4935-828B-B5C3653CA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806" y="154922"/>
            <a:ext cx="6986130" cy="3729102"/>
          </a:xfrm>
          <a:prstGeom prst="rect">
            <a:avLst/>
          </a:prstGeom>
        </p:spPr>
      </p:pic>
      <p:sp>
        <p:nvSpPr>
          <p:cNvPr id="20" name="Rectangle 19">
            <a:extLst>
              <a:ext uri="{FF2B5EF4-FFF2-40B4-BE49-F238E27FC236}">
                <a16:creationId xmlns:a16="http://schemas.microsoft.com/office/drawing/2014/main" id="{42D1C8B4-3F09-433B-8FCE-6CB52B435FBD}"/>
              </a:ext>
            </a:extLst>
          </p:cNvPr>
          <p:cNvSpPr/>
          <p:nvPr userDrawn="1"/>
        </p:nvSpPr>
        <p:spPr>
          <a:xfrm>
            <a:off x="824593" y="951800"/>
            <a:ext cx="5801506" cy="2160591"/>
          </a:xfrm>
          <a:prstGeom prst="rect">
            <a:avLst/>
          </a:prstGeom>
        </p:spPr>
        <p:txBody>
          <a:bodyPr wrap="square">
            <a:spAutoFit/>
          </a:bodyPr>
          <a:lstStyle/>
          <a:p>
            <a:pPr algn="ctr">
              <a:lnSpc>
                <a:spcPct val="80000"/>
              </a:lnSpc>
            </a:pPr>
            <a:r>
              <a:rPr lang="en-US" sz="4000" b="1" kern="0" dirty="0">
                <a:solidFill>
                  <a:srgbClr val="E8941A"/>
                </a:solidFill>
                <a:latin typeface="+mn-lt"/>
                <a:ea typeface="Arial Bold" charset="0"/>
                <a:cs typeface="Arial" panose="020B0604020202020204" pitchFamily="34" charset="0"/>
              </a:rPr>
              <a:t>Be Prepared,</a:t>
            </a:r>
          </a:p>
          <a:p>
            <a:pPr algn="ctr">
              <a:lnSpc>
                <a:spcPct val="80000"/>
              </a:lnSpc>
              <a:spcAft>
                <a:spcPts val="1200"/>
              </a:spcAft>
            </a:pPr>
            <a:r>
              <a:rPr lang="en-US" sz="4000" b="1" kern="0" dirty="0">
                <a:solidFill>
                  <a:srgbClr val="E8941A"/>
                </a:solidFill>
                <a:latin typeface="+mn-lt"/>
                <a:ea typeface="Arial Bold" charset="0"/>
                <a:cs typeface="Arial" panose="020B0604020202020204" pitchFamily="34" charset="0"/>
              </a:rPr>
              <a:t> View the Notes!</a:t>
            </a:r>
          </a:p>
          <a:p>
            <a:pPr algn="ctr">
              <a:lnSpc>
                <a:spcPct val="130000"/>
              </a:lnSpc>
            </a:pPr>
            <a:r>
              <a:rPr lang="en-US" sz="1400" kern="0" dirty="0">
                <a:solidFill>
                  <a:srgbClr val="00305E"/>
                </a:solidFill>
              </a:rPr>
              <a:t>For </a:t>
            </a:r>
            <a:r>
              <a:rPr lang="en-US" sz="1400" b="1" u="sng" kern="0" dirty="0">
                <a:solidFill>
                  <a:srgbClr val="E8941A"/>
                </a:solidFill>
              </a:rPr>
              <a:t>Powerpoint</a:t>
            </a:r>
            <a:r>
              <a:rPr lang="en-US" sz="1400" kern="0" dirty="0">
                <a:solidFill>
                  <a:srgbClr val="00305E"/>
                </a:solidFill>
              </a:rPr>
              <a:t>: Find the </a:t>
            </a:r>
            <a:r>
              <a:rPr lang="en-US" sz="1400" b="1" kern="0" dirty="0">
                <a:solidFill>
                  <a:srgbClr val="00305E"/>
                </a:solidFill>
                <a:ea typeface="Franklin Gothic Demi" charset="0"/>
                <a:cs typeface="Arial" panose="020B0604020202020204" pitchFamily="34" charset="0"/>
              </a:rPr>
              <a:t>View</a:t>
            </a:r>
            <a:r>
              <a:rPr lang="en-US" sz="1400" kern="0" dirty="0">
                <a:solidFill>
                  <a:srgbClr val="00305E"/>
                </a:solidFill>
              </a:rPr>
              <a:t> menu, click </a:t>
            </a:r>
            <a:r>
              <a:rPr lang="en-US" sz="1400" b="1" kern="0" dirty="0">
                <a:solidFill>
                  <a:srgbClr val="00305E"/>
                </a:solidFill>
                <a:ea typeface="Franklin Gothic Demi" charset="0"/>
                <a:cs typeface="Arial" panose="020B0604020202020204" pitchFamily="34" charset="0"/>
              </a:rPr>
              <a:t>Notes Page</a:t>
            </a:r>
            <a:r>
              <a:rPr lang="en-US" sz="1400" kern="0" dirty="0">
                <a:solidFill>
                  <a:srgbClr val="00305E"/>
                </a:solidFill>
              </a:rPr>
              <a:t>.</a:t>
            </a:r>
          </a:p>
          <a:p>
            <a:pPr algn="ctr">
              <a:lnSpc>
                <a:spcPct val="130000"/>
              </a:lnSpc>
            </a:pPr>
            <a:r>
              <a:rPr lang="en-US" sz="1400" kern="0" dirty="0">
                <a:solidFill>
                  <a:srgbClr val="00305E"/>
                </a:solidFill>
              </a:rPr>
              <a:t>For </a:t>
            </a:r>
            <a:r>
              <a:rPr lang="en-US" sz="1400" b="1" u="sng" kern="0" dirty="0">
                <a:solidFill>
                  <a:srgbClr val="0090C2"/>
                </a:solidFill>
              </a:rPr>
              <a:t>Keynote</a:t>
            </a:r>
            <a:r>
              <a:rPr lang="en-US" sz="1400" kern="0" dirty="0">
                <a:solidFill>
                  <a:srgbClr val="00305E"/>
                </a:solidFill>
              </a:rPr>
              <a:t>: You will be provided with a PDF of notes.</a:t>
            </a:r>
          </a:p>
          <a:p>
            <a:pPr algn="ctr">
              <a:lnSpc>
                <a:spcPct val="80000"/>
              </a:lnSpc>
            </a:pPr>
            <a:br>
              <a:rPr lang="en-US" i="1" kern="0" dirty="0">
                <a:solidFill>
                  <a:srgbClr val="7F97AF"/>
                </a:solidFill>
                <a:latin typeface="Arial" panose="020B0604020202020204" pitchFamily="34" charset="0"/>
              </a:rPr>
            </a:br>
            <a:r>
              <a:rPr lang="en-US" sz="1200" i="1" kern="0" dirty="0">
                <a:solidFill>
                  <a:srgbClr val="7F97AF"/>
                </a:solidFill>
                <a:latin typeface="Arial" panose="020B0604020202020204" pitchFamily="34" charset="0"/>
                <a:cs typeface="Arial" panose="020B0604020202020204" pitchFamily="34" charset="0"/>
              </a:rPr>
              <a:t>This slide is hidden during the presentation.</a:t>
            </a:r>
            <a:endParaRPr lang="en-US" i="1" dirty="0">
              <a:solidFill>
                <a:srgbClr val="7F97AF"/>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7B8EAF50-7234-934B-8F00-C9F925500F8E}"/>
              </a:ext>
            </a:extLst>
          </p:cNvPr>
          <p:cNvGrpSpPr/>
          <p:nvPr userDrawn="1"/>
        </p:nvGrpSpPr>
        <p:grpSpPr>
          <a:xfrm>
            <a:off x="7246109" y="755276"/>
            <a:ext cx="4250733" cy="5502996"/>
            <a:chOff x="7246109" y="755276"/>
            <a:chExt cx="4250733" cy="5502996"/>
          </a:xfrm>
        </p:grpSpPr>
        <p:grpSp>
          <p:nvGrpSpPr>
            <p:cNvPr id="53" name="Group 52">
              <a:extLst>
                <a:ext uri="{FF2B5EF4-FFF2-40B4-BE49-F238E27FC236}">
                  <a16:creationId xmlns:a16="http://schemas.microsoft.com/office/drawing/2014/main" id="{4BD1C6C4-A231-1B49-84A2-C0592DF10E1B}"/>
                </a:ext>
              </a:extLst>
            </p:cNvPr>
            <p:cNvGrpSpPr/>
            <p:nvPr userDrawn="1"/>
          </p:nvGrpSpPr>
          <p:grpSpPr>
            <a:xfrm>
              <a:off x="7262153" y="755276"/>
              <a:ext cx="4234689" cy="5480183"/>
              <a:chOff x="7262153" y="755276"/>
              <a:chExt cx="4234689" cy="5480183"/>
            </a:xfrm>
          </p:grpSpPr>
          <p:grpSp>
            <p:nvGrpSpPr>
              <p:cNvPr id="146" name="Group 145">
                <a:extLst>
                  <a:ext uri="{FF2B5EF4-FFF2-40B4-BE49-F238E27FC236}">
                    <a16:creationId xmlns:a16="http://schemas.microsoft.com/office/drawing/2014/main" id="{F918D1F7-D2C2-8644-A38B-F4DAC1FEAB9F}"/>
                  </a:ext>
                </a:extLst>
              </p:cNvPr>
              <p:cNvGrpSpPr/>
              <p:nvPr userDrawn="1"/>
            </p:nvGrpSpPr>
            <p:grpSpPr>
              <a:xfrm>
                <a:off x="7262153" y="755276"/>
                <a:ext cx="4234689" cy="5480183"/>
                <a:chOff x="7262153" y="755276"/>
                <a:chExt cx="4234689" cy="5480183"/>
              </a:xfrm>
            </p:grpSpPr>
            <p:sp>
              <p:nvSpPr>
                <p:cNvPr id="150" name="Rectangle 149">
                  <a:extLst>
                    <a:ext uri="{FF2B5EF4-FFF2-40B4-BE49-F238E27FC236}">
                      <a16:creationId xmlns:a16="http://schemas.microsoft.com/office/drawing/2014/main" id="{FB331514-D6FB-BB40-8059-49F1DFAD3EF5}"/>
                    </a:ext>
                  </a:extLst>
                </p:cNvPr>
                <p:cNvSpPr/>
                <p:nvPr userDrawn="1"/>
              </p:nvSpPr>
              <p:spPr bwMode="auto">
                <a:xfrm>
                  <a:off x="7262153" y="755276"/>
                  <a:ext cx="4234689" cy="548018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55" name="Rectangle 154">
                  <a:extLst>
                    <a:ext uri="{FF2B5EF4-FFF2-40B4-BE49-F238E27FC236}">
                      <a16:creationId xmlns:a16="http://schemas.microsoft.com/office/drawing/2014/main" id="{8FC40409-036C-3749-8C80-52EFEE9112D9}"/>
                    </a:ext>
                  </a:extLst>
                </p:cNvPr>
                <p:cNvSpPr/>
                <p:nvPr userDrawn="1"/>
              </p:nvSpPr>
              <p:spPr bwMode="auto">
                <a:xfrm>
                  <a:off x="7531894" y="5948922"/>
                  <a:ext cx="635793" cy="183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147" name="Rectangle 146">
                <a:extLst>
                  <a:ext uri="{FF2B5EF4-FFF2-40B4-BE49-F238E27FC236}">
                    <a16:creationId xmlns:a16="http://schemas.microsoft.com/office/drawing/2014/main" id="{F75324D9-98DD-9443-A030-0138B1E3B90B}"/>
                  </a:ext>
                </a:extLst>
              </p:cNvPr>
              <p:cNvSpPr/>
              <p:nvPr userDrawn="1"/>
            </p:nvSpPr>
            <p:spPr bwMode="auto">
              <a:xfrm>
                <a:off x="7596188" y="940295"/>
                <a:ext cx="1814512" cy="1428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8" name="Rectangle 147">
                <a:extLst>
                  <a:ext uri="{FF2B5EF4-FFF2-40B4-BE49-F238E27FC236}">
                    <a16:creationId xmlns:a16="http://schemas.microsoft.com/office/drawing/2014/main" id="{2EE309FD-5F24-4F46-83E0-C1C36FA7CD64}"/>
                  </a:ext>
                </a:extLst>
              </p:cNvPr>
              <p:cNvSpPr/>
              <p:nvPr userDrawn="1"/>
            </p:nvSpPr>
            <p:spPr bwMode="auto">
              <a:xfrm>
                <a:off x="7596187" y="1107207"/>
                <a:ext cx="2342155" cy="818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9" name="Rectangle 148">
                <a:extLst>
                  <a:ext uri="{FF2B5EF4-FFF2-40B4-BE49-F238E27FC236}">
                    <a16:creationId xmlns:a16="http://schemas.microsoft.com/office/drawing/2014/main" id="{3397EE5C-F9B9-2442-AD46-90222AFE5E8C}"/>
                  </a:ext>
                </a:extLst>
              </p:cNvPr>
              <p:cNvSpPr/>
              <p:nvPr userDrawn="1"/>
            </p:nvSpPr>
            <p:spPr bwMode="auto">
              <a:xfrm>
                <a:off x="7596186" y="1209517"/>
                <a:ext cx="630240" cy="818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nvGrpSpPr>
            <p:cNvPr id="54" name="Group 53">
              <a:extLst>
                <a:ext uri="{FF2B5EF4-FFF2-40B4-BE49-F238E27FC236}">
                  <a16:creationId xmlns:a16="http://schemas.microsoft.com/office/drawing/2014/main" id="{5573A4D3-4712-EE45-B4B1-0EB14D262004}"/>
                </a:ext>
              </a:extLst>
            </p:cNvPr>
            <p:cNvGrpSpPr/>
            <p:nvPr userDrawn="1"/>
          </p:nvGrpSpPr>
          <p:grpSpPr>
            <a:xfrm>
              <a:off x="7246109" y="827976"/>
              <a:ext cx="4234689" cy="5430296"/>
              <a:chOff x="7246109" y="827976"/>
              <a:chExt cx="4234689" cy="5430296"/>
            </a:xfrm>
          </p:grpSpPr>
          <p:pic>
            <p:nvPicPr>
              <p:cNvPr id="55" name="Picture 54">
                <a:extLst>
                  <a:ext uri="{FF2B5EF4-FFF2-40B4-BE49-F238E27FC236}">
                    <a16:creationId xmlns:a16="http://schemas.microsoft.com/office/drawing/2014/main" id="{D2A2CD84-00C8-4A4C-88EE-9CBAACCB659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246109" y="827976"/>
                <a:ext cx="4234689" cy="5430296"/>
              </a:xfrm>
              <a:prstGeom prst="rect">
                <a:avLst/>
              </a:prstGeom>
              <a:ln w="9525">
                <a:noFill/>
              </a:ln>
            </p:spPr>
          </p:pic>
          <p:grpSp>
            <p:nvGrpSpPr>
              <p:cNvPr id="56" name="Group 55">
                <a:extLst>
                  <a:ext uri="{FF2B5EF4-FFF2-40B4-BE49-F238E27FC236}">
                    <a16:creationId xmlns:a16="http://schemas.microsoft.com/office/drawing/2014/main" id="{B63092B3-ED31-B741-B37E-9FC1165DA6FB}"/>
                  </a:ext>
                </a:extLst>
              </p:cNvPr>
              <p:cNvGrpSpPr/>
              <p:nvPr userDrawn="1"/>
            </p:nvGrpSpPr>
            <p:grpSpPr>
              <a:xfrm>
                <a:off x="8119946" y="842243"/>
                <a:ext cx="3165891" cy="1336045"/>
                <a:chOff x="8119946" y="842243"/>
                <a:chExt cx="3165891" cy="1336045"/>
              </a:xfrm>
            </p:grpSpPr>
            <p:sp>
              <p:nvSpPr>
                <p:cNvPr id="135" name="Rectangle 134">
                  <a:extLst>
                    <a:ext uri="{FF2B5EF4-FFF2-40B4-BE49-F238E27FC236}">
                      <a16:creationId xmlns:a16="http://schemas.microsoft.com/office/drawing/2014/main" id="{D64F85FF-A82F-6546-8344-222F8F67464C}"/>
                    </a:ext>
                  </a:extLst>
                </p:cNvPr>
                <p:cNvSpPr/>
                <p:nvPr/>
              </p:nvSpPr>
              <p:spPr bwMode="auto">
                <a:xfrm>
                  <a:off x="8119946" y="842243"/>
                  <a:ext cx="3165891" cy="13360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6" name="Rectangle 135">
                  <a:extLst>
                    <a:ext uri="{FF2B5EF4-FFF2-40B4-BE49-F238E27FC236}">
                      <a16:creationId xmlns:a16="http://schemas.microsoft.com/office/drawing/2014/main" id="{087B3F7F-120E-6B4A-AE44-4F9495C4B3E0}"/>
                    </a:ext>
                  </a:extLst>
                </p:cNvPr>
                <p:cNvSpPr/>
                <p:nvPr userDrawn="1"/>
              </p:nvSpPr>
              <p:spPr bwMode="auto">
                <a:xfrm>
                  <a:off x="8256831" y="1177570"/>
                  <a:ext cx="242545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7" name="Rectangle 136">
                  <a:extLst>
                    <a:ext uri="{FF2B5EF4-FFF2-40B4-BE49-F238E27FC236}">
                      <a16:creationId xmlns:a16="http://schemas.microsoft.com/office/drawing/2014/main" id="{E7DFFFD0-3470-B34D-8DBC-0FFDB598DD29}"/>
                    </a:ext>
                  </a:extLst>
                </p:cNvPr>
                <p:cNvSpPr/>
                <p:nvPr userDrawn="1"/>
              </p:nvSpPr>
              <p:spPr bwMode="auto">
                <a:xfrm>
                  <a:off x="8256831" y="1066248"/>
                  <a:ext cx="1319672" cy="83344"/>
                </a:xfrm>
                <a:prstGeom prst="rect">
                  <a:avLst/>
                </a:prstGeom>
                <a:solidFill>
                  <a:srgbClr val="0030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8" name="Rectangle 137">
                  <a:extLst>
                    <a:ext uri="{FF2B5EF4-FFF2-40B4-BE49-F238E27FC236}">
                      <a16:creationId xmlns:a16="http://schemas.microsoft.com/office/drawing/2014/main" id="{AC12E3BB-26DB-4A49-9741-BAD109D5905B}"/>
                    </a:ext>
                  </a:extLst>
                </p:cNvPr>
                <p:cNvSpPr/>
                <p:nvPr userDrawn="1"/>
              </p:nvSpPr>
              <p:spPr bwMode="auto">
                <a:xfrm>
                  <a:off x="8256832" y="1260521"/>
                  <a:ext cx="45422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9" name="Rectangle 138">
                  <a:extLst>
                    <a:ext uri="{FF2B5EF4-FFF2-40B4-BE49-F238E27FC236}">
                      <a16:creationId xmlns:a16="http://schemas.microsoft.com/office/drawing/2014/main" id="{11C37D85-3001-D24D-9357-68647D965D07}"/>
                    </a:ext>
                  </a:extLst>
                </p:cNvPr>
                <p:cNvSpPr/>
                <p:nvPr userDrawn="1"/>
              </p:nvSpPr>
              <p:spPr bwMode="auto">
                <a:xfrm>
                  <a:off x="8256831" y="1380166"/>
                  <a:ext cx="275539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0" name="Rectangle 139">
                  <a:extLst>
                    <a:ext uri="{FF2B5EF4-FFF2-40B4-BE49-F238E27FC236}">
                      <a16:creationId xmlns:a16="http://schemas.microsoft.com/office/drawing/2014/main" id="{5E610C76-87D4-CD4F-9232-3C14D5D474E0}"/>
                    </a:ext>
                  </a:extLst>
                </p:cNvPr>
                <p:cNvSpPr/>
                <p:nvPr userDrawn="1"/>
              </p:nvSpPr>
              <p:spPr bwMode="auto">
                <a:xfrm>
                  <a:off x="8256831" y="1463117"/>
                  <a:ext cx="131967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1" name="Rectangle 140">
                  <a:extLst>
                    <a:ext uri="{FF2B5EF4-FFF2-40B4-BE49-F238E27FC236}">
                      <a16:creationId xmlns:a16="http://schemas.microsoft.com/office/drawing/2014/main" id="{C54B57A1-A0EA-154B-B53F-98ED88EC82BF}"/>
                    </a:ext>
                  </a:extLst>
                </p:cNvPr>
                <p:cNvSpPr/>
                <p:nvPr userDrawn="1"/>
              </p:nvSpPr>
              <p:spPr bwMode="auto">
                <a:xfrm>
                  <a:off x="8256831" y="1578692"/>
                  <a:ext cx="2732637"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2" name="Rectangle 141">
                  <a:extLst>
                    <a:ext uri="{FF2B5EF4-FFF2-40B4-BE49-F238E27FC236}">
                      <a16:creationId xmlns:a16="http://schemas.microsoft.com/office/drawing/2014/main" id="{5CD637A2-4D22-0844-9943-FC003C1A7937}"/>
                    </a:ext>
                  </a:extLst>
                </p:cNvPr>
                <p:cNvSpPr/>
                <p:nvPr userDrawn="1"/>
              </p:nvSpPr>
              <p:spPr bwMode="auto">
                <a:xfrm>
                  <a:off x="8256832" y="1661643"/>
                  <a:ext cx="88270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3" name="Rectangle 142">
                  <a:extLst>
                    <a:ext uri="{FF2B5EF4-FFF2-40B4-BE49-F238E27FC236}">
                      <a16:creationId xmlns:a16="http://schemas.microsoft.com/office/drawing/2014/main" id="{2D783109-8BAD-D04C-B1AB-7359506A5388}"/>
                    </a:ext>
                  </a:extLst>
                </p:cNvPr>
                <p:cNvSpPr/>
                <p:nvPr userDrawn="1"/>
              </p:nvSpPr>
              <p:spPr bwMode="auto">
                <a:xfrm>
                  <a:off x="8256831" y="1776024"/>
                  <a:ext cx="270406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4" name="Rectangle 143">
                  <a:extLst>
                    <a:ext uri="{FF2B5EF4-FFF2-40B4-BE49-F238E27FC236}">
                      <a16:creationId xmlns:a16="http://schemas.microsoft.com/office/drawing/2014/main" id="{125B38C8-0FEA-2C4C-8279-0DEF847C7C7D}"/>
                    </a:ext>
                  </a:extLst>
                </p:cNvPr>
                <p:cNvSpPr/>
                <p:nvPr userDrawn="1"/>
              </p:nvSpPr>
              <p:spPr bwMode="auto">
                <a:xfrm>
                  <a:off x="8256831" y="1855088"/>
                  <a:ext cx="270406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5" name="Rectangle 144">
                  <a:extLst>
                    <a:ext uri="{FF2B5EF4-FFF2-40B4-BE49-F238E27FC236}">
                      <a16:creationId xmlns:a16="http://schemas.microsoft.com/office/drawing/2014/main" id="{EFCD0C8B-263A-1943-B77D-73418F9499EC}"/>
                    </a:ext>
                  </a:extLst>
                </p:cNvPr>
                <p:cNvSpPr/>
                <p:nvPr userDrawn="1"/>
              </p:nvSpPr>
              <p:spPr bwMode="auto">
                <a:xfrm>
                  <a:off x="8256831" y="1933078"/>
                  <a:ext cx="1127675"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57" name="Rectangle 56">
                <a:extLst>
                  <a:ext uri="{FF2B5EF4-FFF2-40B4-BE49-F238E27FC236}">
                    <a16:creationId xmlns:a16="http://schemas.microsoft.com/office/drawing/2014/main" id="{7540F363-6F5E-CF4C-8F1D-5C299E057A63}"/>
                  </a:ext>
                </a:extLst>
              </p:cNvPr>
              <p:cNvSpPr/>
              <p:nvPr userDrawn="1"/>
            </p:nvSpPr>
            <p:spPr bwMode="auto">
              <a:xfrm>
                <a:off x="8193416" y="2240289"/>
                <a:ext cx="510933" cy="105944"/>
              </a:xfrm>
              <a:prstGeom prst="rect">
                <a:avLst/>
              </a:prstGeom>
              <a:solidFill>
                <a:srgbClr val="0290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58" name="Rectangle 57">
                <a:extLst>
                  <a:ext uri="{FF2B5EF4-FFF2-40B4-BE49-F238E27FC236}">
                    <a16:creationId xmlns:a16="http://schemas.microsoft.com/office/drawing/2014/main" id="{D5D09B81-8A89-B647-AF9E-61E47062B744}"/>
                  </a:ext>
                </a:extLst>
              </p:cNvPr>
              <p:cNvSpPr/>
              <p:nvPr userDrawn="1"/>
            </p:nvSpPr>
            <p:spPr bwMode="auto">
              <a:xfrm>
                <a:off x="9957006" y="2240289"/>
                <a:ext cx="510933" cy="105944"/>
              </a:xfrm>
              <a:prstGeom prst="rect">
                <a:avLst/>
              </a:prstGeom>
              <a:solidFill>
                <a:srgbClr val="29A2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59" name="Group 58">
                <a:extLst>
                  <a:ext uri="{FF2B5EF4-FFF2-40B4-BE49-F238E27FC236}">
                    <a16:creationId xmlns:a16="http://schemas.microsoft.com/office/drawing/2014/main" id="{299259D9-85CC-CE45-83E5-CE789A64B15C}"/>
                  </a:ext>
                </a:extLst>
              </p:cNvPr>
              <p:cNvGrpSpPr/>
              <p:nvPr userDrawn="1"/>
            </p:nvGrpSpPr>
            <p:grpSpPr>
              <a:xfrm>
                <a:off x="7596186" y="2995543"/>
                <a:ext cx="1689312" cy="348378"/>
                <a:chOff x="7594543" y="3879646"/>
                <a:chExt cx="1689312" cy="348378"/>
              </a:xfrm>
            </p:grpSpPr>
            <p:sp>
              <p:nvSpPr>
                <p:cNvPr id="131" name="Rectangle 130">
                  <a:extLst>
                    <a:ext uri="{FF2B5EF4-FFF2-40B4-BE49-F238E27FC236}">
                      <a16:creationId xmlns:a16="http://schemas.microsoft.com/office/drawing/2014/main" id="{1D03F3D0-3ADD-E747-8189-1FC6B1A8678F}"/>
                    </a:ext>
                  </a:extLst>
                </p:cNvPr>
                <p:cNvSpPr/>
                <p:nvPr userDrawn="1"/>
              </p:nvSpPr>
              <p:spPr bwMode="auto">
                <a:xfrm>
                  <a:off x="7594543" y="3879646"/>
                  <a:ext cx="1689312" cy="348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132" name="Group 131">
                  <a:extLst>
                    <a:ext uri="{FF2B5EF4-FFF2-40B4-BE49-F238E27FC236}">
                      <a16:creationId xmlns:a16="http://schemas.microsoft.com/office/drawing/2014/main" id="{200D3011-8AFB-894B-BD6B-DA604066EE3E}"/>
                    </a:ext>
                  </a:extLst>
                </p:cNvPr>
                <p:cNvGrpSpPr/>
                <p:nvPr userDrawn="1"/>
              </p:nvGrpSpPr>
              <p:grpSpPr>
                <a:xfrm>
                  <a:off x="7711822" y="3902171"/>
                  <a:ext cx="1427713" cy="151896"/>
                  <a:chOff x="7711822" y="3902171"/>
                  <a:chExt cx="1427713" cy="151896"/>
                </a:xfrm>
              </p:grpSpPr>
              <p:sp>
                <p:nvSpPr>
                  <p:cNvPr id="133" name="Rectangle 132">
                    <a:extLst>
                      <a:ext uri="{FF2B5EF4-FFF2-40B4-BE49-F238E27FC236}">
                        <a16:creationId xmlns:a16="http://schemas.microsoft.com/office/drawing/2014/main" id="{708B0F54-AE19-3C4F-8153-562D386B38B8}"/>
                      </a:ext>
                    </a:extLst>
                  </p:cNvPr>
                  <p:cNvSpPr/>
                  <p:nvPr userDrawn="1"/>
                </p:nvSpPr>
                <p:spPr bwMode="auto">
                  <a:xfrm>
                    <a:off x="7711822" y="3902171"/>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4" name="Rectangle 133">
                    <a:extLst>
                      <a:ext uri="{FF2B5EF4-FFF2-40B4-BE49-F238E27FC236}">
                        <a16:creationId xmlns:a16="http://schemas.microsoft.com/office/drawing/2014/main" id="{C5C6666D-89D0-604C-AB84-1F82A2135068}"/>
                      </a:ext>
                    </a:extLst>
                  </p:cNvPr>
                  <p:cNvSpPr/>
                  <p:nvPr userDrawn="1"/>
                </p:nvSpPr>
                <p:spPr bwMode="auto">
                  <a:xfrm>
                    <a:off x="7711822" y="3996422"/>
                    <a:ext cx="61779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grpSp>
            <p:nvGrpSpPr>
              <p:cNvPr id="60" name="Group 59">
                <a:extLst>
                  <a:ext uri="{FF2B5EF4-FFF2-40B4-BE49-F238E27FC236}">
                    <a16:creationId xmlns:a16="http://schemas.microsoft.com/office/drawing/2014/main" id="{1ED82B37-DA4E-224F-9DC5-0CE401E9A361}"/>
                  </a:ext>
                </a:extLst>
              </p:cNvPr>
              <p:cNvGrpSpPr/>
              <p:nvPr userDrawn="1"/>
            </p:nvGrpSpPr>
            <p:grpSpPr>
              <a:xfrm>
                <a:off x="9478039" y="2981821"/>
                <a:ext cx="1608770" cy="417812"/>
                <a:chOff x="7701822" y="3865924"/>
                <a:chExt cx="1608770" cy="417812"/>
              </a:xfrm>
            </p:grpSpPr>
            <p:sp>
              <p:nvSpPr>
                <p:cNvPr id="125" name="Rectangle 124">
                  <a:extLst>
                    <a:ext uri="{FF2B5EF4-FFF2-40B4-BE49-F238E27FC236}">
                      <a16:creationId xmlns:a16="http://schemas.microsoft.com/office/drawing/2014/main" id="{941C4E7C-2D33-AA40-B2DC-3B7C31F86909}"/>
                    </a:ext>
                  </a:extLst>
                </p:cNvPr>
                <p:cNvSpPr/>
                <p:nvPr userDrawn="1"/>
              </p:nvSpPr>
              <p:spPr bwMode="auto">
                <a:xfrm>
                  <a:off x="7701822" y="3865924"/>
                  <a:ext cx="1608770" cy="4178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126" name="Group 125">
                  <a:extLst>
                    <a:ext uri="{FF2B5EF4-FFF2-40B4-BE49-F238E27FC236}">
                      <a16:creationId xmlns:a16="http://schemas.microsoft.com/office/drawing/2014/main" id="{B02D22B0-8BC4-7B46-A04F-D601EE349DB6}"/>
                    </a:ext>
                  </a:extLst>
                </p:cNvPr>
                <p:cNvGrpSpPr/>
                <p:nvPr userDrawn="1"/>
              </p:nvGrpSpPr>
              <p:grpSpPr>
                <a:xfrm>
                  <a:off x="7711822" y="3902171"/>
                  <a:ext cx="1427713" cy="286491"/>
                  <a:chOff x="7711822" y="3902171"/>
                  <a:chExt cx="1427713" cy="286491"/>
                </a:xfrm>
              </p:grpSpPr>
              <p:sp>
                <p:nvSpPr>
                  <p:cNvPr id="127" name="Rectangle 126">
                    <a:extLst>
                      <a:ext uri="{FF2B5EF4-FFF2-40B4-BE49-F238E27FC236}">
                        <a16:creationId xmlns:a16="http://schemas.microsoft.com/office/drawing/2014/main" id="{33E111E6-2D1B-C940-A2DB-BF5E5C8352C7}"/>
                      </a:ext>
                    </a:extLst>
                  </p:cNvPr>
                  <p:cNvSpPr/>
                  <p:nvPr userDrawn="1"/>
                </p:nvSpPr>
                <p:spPr bwMode="auto">
                  <a:xfrm>
                    <a:off x="7711822" y="3902171"/>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8" name="Rectangle 127">
                    <a:extLst>
                      <a:ext uri="{FF2B5EF4-FFF2-40B4-BE49-F238E27FC236}">
                        <a16:creationId xmlns:a16="http://schemas.microsoft.com/office/drawing/2014/main" id="{DBB706E5-EADD-5946-966D-39E3FC91AD82}"/>
                      </a:ext>
                    </a:extLst>
                  </p:cNvPr>
                  <p:cNvSpPr/>
                  <p:nvPr userDrawn="1"/>
                </p:nvSpPr>
                <p:spPr bwMode="auto">
                  <a:xfrm>
                    <a:off x="7711822" y="3978231"/>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9" name="Rectangle 128">
                    <a:extLst>
                      <a:ext uri="{FF2B5EF4-FFF2-40B4-BE49-F238E27FC236}">
                        <a16:creationId xmlns:a16="http://schemas.microsoft.com/office/drawing/2014/main" id="{803E6441-A5FE-1743-AC03-651A588B0729}"/>
                      </a:ext>
                    </a:extLst>
                  </p:cNvPr>
                  <p:cNvSpPr/>
                  <p:nvPr userDrawn="1"/>
                </p:nvSpPr>
                <p:spPr bwMode="auto">
                  <a:xfrm>
                    <a:off x="7711822" y="4054067"/>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0" name="Rectangle 129">
                    <a:extLst>
                      <a:ext uri="{FF2B5EF4-FFF2-40B4-BE49-F238E27FC236}">
                        <a16:creationId xmlns:a16="http://schemas.microsoft.com/office/drawing/2014/main" id="{FE144953-0D6F-FF4A-848D-3362FDE07348}"/>
                      </a:ext>
                    </a:extLst>
                  </p:cNvPr>
                  <p:cNvSpPr/>
                  <p:nvPr userDrawn="1"/>
                </p:nvSpPr>
                <p:spPr bwMode="auto">
                  <a:xfrm>
                    <a:off x="7711823" y="4131017"/>
                    <a:ext cx="105613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grpSp>
            <p:nvGrpSpPr>
              <p:cNvPr id="61" name="Group 60">
                <a:extLst>
                  <a:ext uri="{FF2B5EF4-FFF2-40B4-BE49-F238E27FC236}">
                    <a16:creationId xmlns:a16="http://schemas.microsoft.com/office/drawing/2014/main" id="{3A1BB902-BEA5-504F-BD9C-C5D1225C0938}"/>
                  </a:ext>
                </a:extLst>
              </p:cNvPr>
              <p:cNvGrpSpPr/>
              <p:nvPr userDrawn="1"/>
            </p:nvGrpSpPr>
            <p:grpSpPr>
              <a:xfrm>
                <a:off x="8167687" y="3607337"/>
                <a:ext cx="3035772" cy="958769"/>
                <a:chOff x="8167687" y="1066248"/>
                <a:chExt cx="3035772" cy="958769"/>
              </a:xfrm>
            </p:grpSpPr>
            <p:sp>
              <p:nvSpPr>
                <p:cNvPr id="117" name="Rectangle 116">
                  <a:extLst>
                    <a:ext uri="{FF2B5EF4-FFF2-40B4-BE49-F238E27FC236}">
                      <a16:creationId xmlns:a16="http://schemas.microsoft.com/office/drawing/2014/main" id="{F78343BE-0F1F-A84F-A070-CFE1CADBF472}"/>
                    </a:ext>
                  </a:extLst>
                </p:cNvPr>
                <p:cNvSpPr/>
                <p:nvPr/>
              </p:nvSpPr>
              <p:spPr bwMode="auto">
                <a:xfrm>
                  <a:off x="8167687" y="1133316"/>
                  <a:ext cx="3035772" cy="8917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8" name="Rectangle 117">
                  <a:extLst>
                    <a:ext uri="{FF2B5EF4-FFF2-40B4-BE49-F238E27FC236}">
                      <a16:creationId xmlns:a16="http://schemas.microsoft.com/office/drawing/2014/main" id="{42C7441F-DFC7-0B46-BD29-91718EB37F05}"/>
                    </a:ext>
                  </a:extLst>
                </p:cNvPr>
                <p:cNvSpPr/>
                <p:nvPr userDrawn="1"/>
              </p:nvSpPr>
              <p:spPr bwMode="auto">
                <a:xfrm>
                  <a:off x="8256831" y="1177570"/>
                  <a:ext cx="270406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9" name="Rectangle 118">
                  <a:extLst>
                    <a:ext uri="{FF2B5EF4-FFF2-40B4-BE49-F238E27FC236}">
                      <a16:creationId xmlns:a16="http://schemas.microsoft.com/office/drawing/2014/main" id="{E18275C0-535C-1F46-9761-2867D22B7D6F}"/>
                    </a:ext>
                  </a:extLst>
                </p:cNvPr>
                <p:cNvSpPr/>
                <p:nvPr userDrawn="1"/>
              </p:nvSpPr>
              <p:spPr bwMode="auto">
                <a:xfrm>
                  <a:off x="8256830" y="1066248"/>
                  <a:ext cx="989563" cy="83344"/>
                </a:xfrm>
                <a:prstGeom prst="rect">
                  <a:avLst/>
                </a:prstGeom>
                <a:solidFill>
                  <a:srgbClr val="0030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0" name="Rectangle 119">
                  <a:extLst>
                    <a:ext uri="{FF2B5EF4-FFF2-40B4-BE49-F238E27FC236}">
                      <a16:creationId xmlns:a16="http://schemas.microsoft.com/office/drawing/2014/main" id="{F8927980-62B1-B748-8BEF-5E27A4EA3939}"/>
                    </a:ext>
                  </a:extLst>
                </p:cNvPr>
                <p:cNvSpPr/>
                <p:nvPr userDrawn="1"/>
              </p:nvSpPr>
              <p:spPr bwMode="auto">
                <a:xfrm>
                  <a:off x="8256832" y="1260521"/>
                  <a:ext cx="45422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1" name="Rectangle 120">
                  <a:extLst>
                    <a:ext uri="{FF2B5EF4-FFF2-40B4-BE49-F238E27FC236}">
                      <a16:creationId xmlns:a16="http://schemas.microsoft.com/office/drawing/2014/main" id="{E15D7761-D965-C643-990C-04FFFD8DFDAB}"/>
                    </a:ext>
                  </a:extLst>
                </p:cNvPr>
                <p:cNvSpPr/>
                <p:nvPr userDrawn="1"/>
              </p:nvSpPr>
              <p:spPr bwMode="auto">
                <a:xfrm>
                  <a:off x="8256831" y="1380166"/>
                  <a:ext cx="275539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2" name="Rectangle 121">
                  <a:extLst>
                    <a:ext uri="{FF2B5EF4-FFF2-40B4-BE49-F238E27FC236}">
                      <a16:creationId xmlns:a16="http://schemas.microsoft.com/office/drawing/2014/main" id="{B257DC43-1544-8142-80A8-2EE78C03ECE5}"/>
                    </a:ext>
                  </a:extLst>
                </p:cNvPr>
                <p:cNvSpPr/>
                <p:nvPr userDrawn="1"/>
              </p:nvSpPr>
              <p:spPr bwMode="auto">
                <a:xfrm>
                  <a:off x="8256831" y="1463117"/>
                  <a:ext cx="1319671"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3" name="Rectangle 122">
                  <a:extLst>
                    <a:ext uri="{FF2B5EF4-FFF2-40B4-BE49-F238E27FC236}">
                      <a16:creationId xmlns:a16="http://schemas.microsoft.com/office/drawing/2014/main" id="{DF5EBAF5-43AF-EA4F-9F89-FD96A560514B}"/>
                    </a:ext>
                  </a:extLst>
                </p:cNvPr>
                <p:cNvSpPr/>
                <p:nvPr userDrawn="1"/>
              </p:nvSpPr>
              <p:spPr bwMode="auto">
                <a:xfrm>
                  <a:off x="8256831" y="1578692"/>
                  <a:ext cx="2732637"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24" name="Rectangle 123">
                  <a:extLst>
                    <a:ext uri="{FF2B5EF4-FFF2-40B4-BE49-F238E27FC236}">
                      <a16:creationId xmlns:a16="http://schemas.microsoft.com/office/drawing/2014/main" id="{E188ADE2-2183-B940-A5D8-FC4FD28C244D}"/>
                    </a:ext>
                  </a:extLst>
                </p:cNvPr>
                <p:cNvSpPr/>
                <p:nvPr userDrawn="1"/>
              </p:nvSpPr>
              <p:spPr bwMode="auto">
                <a:xfrm>
                  <a:off x="8256832" y="1661643"/>
                  <a:ext cx="882704"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nvGrpSpPr>
              <p:cNvPr id="63" name="Group 62">
                <a:extLst>
                  <a:ext uri="{FF2B5EF4-FFF2-40B4-BE49-F238E27FC236}">
                    <a16:creationId xmlns:a16="http://schemas.microsoft.com/office/drawing/2014/main" id="{2973DE31-3ED1-6F44-B05B-68937E9637D4}"/>
                  </a:ext>
                </a:extLst>
              </p:cNvPr>
              <p:cNvGrpSpPr/>
              <p:nvPr userDrawn="1"/>
            </p:nvGrpSpPr>
            <p:grpSpPr>
              <a:xfrm>
                <a:off x="9451302" y="5346405"/>
                <a:ext cx="1704586" cy="443302"/>
                <a:chOff x="7675085" y="3960293"/>
                <a:chExt cx="1704586" cy="443302"/>
              </a:xfrm>
            </p:grpSpPr>
            <p:sp>
              <p:nvSpPr>
                <p:cNvPr id="100" name="Rectangle 99">
                  <a:extLst>
                    <a:ext uri="{FF2B5EF4-FFF2-40B4-BE49-F238E27FC236}">
                      <a16:creationId xmlns:a16="http://schemas.microsoft.com/office/drawing/2014/main" id="{9AEDAB87-4237-8145-9BE6-39881C284D0A}"/>
                    </a:ext>
                  </a:extLst>
                </p:cNvPr>
                <p:cNvSpPr/>
                <p:nvPr userDrawn="1"/>
              </p:nvSpPr>
              <p:spPr bwMode="auto">
                <a:xfrm>
                  <a:off x="7675085" y="3960293"/>
                  <a:ext cx="1704586" cy="4433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101" name="Group 100">
                  <a:extLst>
                    <a:ext uri="{FF2B5EF4-FFF2-40B4-BE49-F238E27FC236}">
                      <a16:creationId xmlns:a16="http://schemas.microsoft.com/office/drawing/2014/main" id="{14CA630F-509F-A845-A807-EBE4BBE49CEE}"/>
                    </a:ext>
                  </a:extLst>
                </p:cNvPr>
                <p:cNvGrpSpPr/>
                <p:nvPr userDrawn="1"/>
              </p:nvGrpSpPr>
              <p:grpSpPr>
                <a:xfrm>
                  <a:off x="7711822" y="4017502"/>
                  <a:ext cx="1427713" cy="286491"/>
                  <a:chOff x="7711822" y="4017502"/>
                  <a:chExt cx="1427713" cy="286491"/>
                </a:xfrm>
              </p:grpSpPr>
              <p:sp>
                <p:nvSpPr>
                  <p:cNvPr id="102" name="Rectangle 101">
                    <a:extLst>
                      <a:ext uri="{FF2B5EF4-FFF2-40B4-BE49-F238E27FC236}">
                        <a16:creationId xmlns:a16="http://schemas.microsoft.com/office/drawing/2014/main" id="{247DF247-D790-4045-AE9C-4AF5CC47EF80}"/>
                      </a:ext>
                    </a:extLst>
                  </p:cNvPr>
                  <p:cNvSpPr/>
                  <p:nvPr userDrawn="1"/>
                </p:nvSpPr>
                <p:spPr bwMode="auto">
                  <a:xfrm>
                    <a:off x="7711822" y="4017502"/>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3" name="Rectangle 102">
                    <a:extLst>
                      <a:ext uri="{FF2B5EF4-FFF2-40B4-BE49-F238E27FC236}">
                        <a16:creationId xmlns:a16="http://schemas.microsoft.com/office/drawing/2014/main" id="{DD3FC1F5-086A-0348-91EF-8E1CFA5F03B3}"/>
                      </a:ext>
                    </a:extLst>
                  </p:cNvPr>
                  <p:cNvSpPr/>
                  <p:nvPr userDrawn="1"/>
                </p:nvSpPr>
                <p:spPr bwMode="auto">
                  <a:xfrm>
                    <a:off x="7711822" y="4093562"/>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4" name="Rectangle 103">
                    <a:extLst>
                      <a:ext uri="{FF2B5EF4-FFF2-40B4-BE49-F238E27FC236}">
                        <a16:creationId xmlns:a16="http://schemas.microsoft.com/office/drawing/2014/main" id="{75603236-4B05-904F-9AA7-66C523FA0A9F}"/>
                      </a:ext>
                    </a:extLst>
                  </p:cNvPr>
                  <p:cNvSpPr/>
                  <p:nvPr userDrawn="1"/>
                </p:nvSpPr>
                <p:spPr bwMode="auto">
                  <a:xfrm>
                    <a:off x="7711822" y="4169398"/>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6" name="Rectangle 115">
                    <a:extLst>
                      <a:ext uri="{FF2B5EF4-FFF2-40B4-BE49-F238E27FC236}">
                        <a16:creationId xmlns:a16="http://schemas.microsoft.com/office/drawing/2014/main" id="{D506331B-A731-9245-B79A-B8E7BA835222}"/>
                      </a:ext>
                    </a:extLst>
                  </p:cNvPr>
                  <p:cNvSpPr/>
                  <p:nvPr userDrawn="1"/>
                </p:nvSpPr>
                <p:spPr bwMode="auto">
                  <a:xfrm>
                    <a:off x="7711823" y="4246348"/>
                    <a:ext cx="1056136"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grpSp>
            <p:nvGrpSpPr>
              <p:cNvPr id="69" name="Group 68">
                <a:extLst>
                  <a:ext uri="{FF2B5EF4-FFF2-40B4-BE49-F238E27FC236}">
                    <a16:creationId xmlns:a16="http://schemas.microsoft.com/office/drawing/2014/main" id="{4DE0457E-EE3A-C945-9064-87E28FBFDBEB}"/>
                  </a:ext>
                </a:extLst>
              </p:cNvPr>
              <p:cNvGrpSpPr/>
              <p:nvPr userDrawn="1"/>
            </p:nvGrpSpPr>
            <p:grpSpPr>
              <a:xfrm>
                <a:off x="7583743" y="5382703"/>
                <a:ext cx="1704586" cy="407004"/>
                <a:chOff x="7579269" y="3996591"/>
                <a:chExt cx="1704586" cy="407004"/>
              </a:xfrm>
            </p:grpSpPr>
            <p:sp>
              <p:nvSpPr>
                <p:cNvPr id="76" name="Rectangle 75">
                  <a:extLst>
                    <a:ext uri="{FF2B5EF4-FFF2-40B4-BE49-F238E27FC236}">
                      <a16:creationId xmlns:a16="http://schemas.microsoft.com/office/drawing/2014/main" id="{2DCD7FB7-E159-FA48-8303-1BB95576B4D0}"/>
                    </a:ext>
                  </a:extLst>
                </p:cNvPr>
                <p:cNvSpPr/>
                <p:nvPr userDrawn="1"/>
              </p:nvSpPr>
              <p:spPr bwMode="auto">
                <a:xfrm>
                  <a:off x="7579269" y="3996591"/>
                  <a:ext cx="1704586" cy="4070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80" name="Group 79">
                  <a:extLst>
                    <a:ext uri="{FF2B5EF4-FFF2-40B4-BE49-F238E27FC236}">
                      <a16:creationId xmlns:a16="http://schemas.microsoft.com/office/drawing/2014/main" id="{8C020AAD-6988-614C-BCC1-C1FCA78C93B0}"/>
                    </a:ext>
                  </a:extLst>
                </p:cNvPr>
                <p:cNvGrpSpPr/>
                <p:nvPr userDrawn="1"/>
              </p:nvGrpSpPr>
              <p:grpSpPr>
                <a:xfrm>
                  <a:off x="7711822" y="4017502"/>
                  <a:ext cx="1427713" cy="286491"/>
                  <a:chOff x="7711822" y="4017502"/>
                  <a:chExt cx="1427713" cy="286491"/>
                </a:xfrm>
              </p:grpSpPr>
              <p:sp>
                <p:nvSpPr>
                  <p:cNvPr id="81" name="Rectangle 80">
                    <a:extLst>
                      <a:ext uri="{FF2B5EF4-FFF2-40B4-BE49-F238E27FC236}">
                        <a16:creationId xmlns:a16="http://schemas.microsoft.com/office/drawing/2014/main" id="{3C891EDB-9683-D042-8FF6-D471D7C2FFA4}"/>
                      </a:ext>
                    </a:extLst>
                  </p:cNvPr>
                  <p:cNvSpPr/>
                  <p:nvPr userDrawn="1"/>
                </p:nvSpPr>
                <p:spPr bwMode="auto">
                  <a:xfrm>
                    <a:off x="7711822" y="4017502"/>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7" name="Rectangle 96">
                    <a:extLst>
                      <a:ext uri="{FF2B5EF4-FFF2-40B4-BE49-F238E27FC236}">
                        <a16:creationId xmlns:a16="http://schemas.microsoft.com/office/drawing/2014/main" id="{8028BDAD-FDEA-7A4B-B451-2534DE92AF51}"/>
                      </a:ext>
                    </a:extLst>
                  </p:cNvPr>
                  <p:cNvSpPr/>
                  <p:nvPr userDrawn="1"/>
                </p:nvSpPr>
                <p:spPr bwMode="auto">
                  <a:xfrm>
                    <a:off x="7711822" y="4093562"/>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8" name="Rectangle 97">
                    <a:extLst>
                      <a:ext uri="{FF2B5EF4-FFF2-40B4-BE49-F238E27FC236}">
                        <a16:creationId xmlns:a16="http://schemas.microsoft.com/office/drawing/2014/main" id="{BB061550-8EC3-D246-BF70-BF334FE7057B}"/>
                      </a:ext>
                    </a:extLst>
                  </p:cNvPr>
                  <p:cNvSpPr/>
                  <p:nvPr userDrawn="1"/>
                </p:nvSpPr>
                <p:spPr bwMode="auto">
                  <a:xfrm>
                    <a:off x="7711822" y="4169398"/>
                    <a:ext cx="1427713"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99" name="Rectangle 98">
                    <a:extLst>
                      <a:ext uri="{FF2B5EF4-FFF2-40B4-BE49-F238E27FC236}">
                        <a16:creationId xmlns:a16="http://schemas.microsoft.com/office/drawing/2014/main" id="{4B02FF62-F9E8-324E-AE42-85BD96E7CB29}"/>
                      </a:ext>
                    </a:extLst>
                  </p:cNvPr>
                  <p:cNvSpPr/>
                  <p:nvPr userDrawn="1"/>
                </p:nvSpPr>
                <p:spPr bwMode="auto">
                  <a:xfrm>
                    <a:off x="7711823" y="4246348"/>
                    <a:ext cx="558547" cy="5764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sp>
            <p:nvSpPr>
              <p:cNvPr id="72" name="Rectangle 71">
                <a:extLst>
                  <a:ext uri="{FF2B5EF4-FFF2-40B4-BE49-F238E27FC236}">
                    <a16:creationId xmlns:a16="http://schemas.microsoft.com/office/drawing/2014/main" id="{01E2546F-C33F-1740-A236-031955AD171D}"/>
                  </a:ext>
                </a:extLst>
              </p:cNvPr>
              <p:cNvSpPr/>
              <p:nvPr userDrawn="1"/>
            </p:nvSpPr>
            <p:spPr bwMode="auto">
              <a:xfrm>
                <a:off x="7504408" y="6054005"/>
                <a:ext cx="2133862" cy="7912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3" name="Rectangle 72">
                <a:extLst>
                  <a:ext uri="{FF2B5EF4-FFF2-40B4-BE49-F238E27FC236}">
                    <a16:creationId xmlns:a16="http://schemas.microsoft.com/office/drawing/2014/main" id="{572D4DCB-37BE-324F-8202-35977480DA21}"/>
                  </a:ext>
                </a:extLst>
              </p:cNvPr>
              <p:cNvSpPr/>
              <p:nvPr userDrawn="1"/>
            </p:nvSpPr>
            <p:spPr bwMode="auto">
              <a:xfrm>
                <a:off x="8193416" y="4624036"/>
                <a:ext cx="510933" cy="105944"/>
              </a:xfrm>
              <a:prstGeom prst="rect">
                <a:avLst/>
              </a:prstGeom>
              <a:solidFill>
                <a:srgbClr val="0290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74" name="Rectangle 73">
                <a:extLst>
                  <a:ext uri="{FF2B5EF4-FFF2-40B4-BE49-F238E27FC236}">
                    <a16:creationId xmlns:a16="http://schemas.microsoft.com/office/drawing/2014/main" id="{DB64F6AD-DB88-4846-AACF-B1550DFDDDB8}"/>
                  </a:ext>
                </a:extLst>
              </p:cNvPr>
              <p:cNvSpPr/>
              <p:nvPr userDrawn="1"/>
            </p:nvSpPr>
            <p:spPr bwMode="auto">
              <a:xfrm>
                <a:off x="9998196" y="4624036"/>
                <a:ext cx="510933" cy="105944"/>
              </a:xfrm>
              <a:prstGeom prst="rect">
                <a:avLst/>
              </a:prstGeom>
              <a:solidFill>
                <a:srgbClr val="29A2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grpSp>
      <p:sp>
        <p:nvSpPr>
          <p:cNvPr id="70" name="Rectangle 69">
            <a:extLst>
              <a:ext uri="{FF2B5EF4-FFF2-40B4-BE49-F238E27FC236}">
                <a16:creationId xmlns:a16="http://schemas.microsoft.com/office/drawing/2014/main" id="{4F203A50-7442-B64B-8B0D-02B1A98304EF}"/>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336851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88">
          <p15:clr>
            <a:srgbClr val="FBAE40"/>
          </p15:clr>
        </p15:guide>
        <p15:guide id="4" pos="7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1" name="Espaço Reservado para Rodapé 2">
            <a:extLst>
              <a:ext uri="{FF2B5EF4-FFF2-40B4-BE49-F238E27FC236}">
                <a16:creationId xmlns:a16="http://schemas.microsoft.com/office/drawing/2014/main" id="{5A9F5AAB-8683-614C-9F50-78FCD393CEC4}"/>
              </a:ext>
            </a:extLst>
          </p:cNvPr>
          <p:cNvSpPr>
            <a:spLocks noGrp="1"/>
          </p:cNvSpPr>
          <p:nvPr>
            <p:ph type="ftr" sz="quarter" idx="11"/>
          </p:nvPr>
        </p:nvSpPr>
        <p:spPr>
          <a:xfrm>
            <a:off x="711200" y="6415618"/>
            <a:ext cx="10769600" cy="366183"/>
          </a:xfrm>
        </p:spPr>
        <p:txBody>
          <a:bodyPr/>
          <a:lstStyle/>
          <a:p>
            <a:endParaRPr lang="pt-BR"/>
          </a:p>
        </p:txBody>
      </p:sp>
      <p:pic>
        <p:nvPicPr>
          <p:cNvPr id="22" name="Picture 21" descr="A picture containing tree, person, outdoor&#10;&#10;Description automatically generated">
            <a:extLst>
              <a:ext uri="{FF2B5EF4-FFF2-40B4-BE49-F238E27FC236}">
                <a16:creationId xmlns:a16="http://schemas.microsoft.com/office/drawing/2014/main" id="{C7AC3865-8520-864C-95C3-28114B588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5974607" cy="6858000"/>
          </a:xfrm>
          <a:prstGeom prst="rect">
            <a:avLst/>
          </a:prstGeom>
        </p:spPr>
      </p:pic>
      <p:sp>
        <p:nvSpPr>
          <p:cNvPr id="23" name="Rectangle 22">
            <a:extLst>
              <a:ext uri="{FF2B5EF4-FFF2-40B4-BE49-F238E27FC236}">
                <a16:creationId xmlns:a16="http://schemas.microsoft.com/office/drawing/2014/main" id="{2819D137-966C-9F41-8D0E-7487519BD2FE}"/>
              </a:ext>
            </a:extLst>
          </p:cNvPr>
          <p:cNvSpPr/>
          <p:nvPr userDrawn="1"/>
        </p:nvSpPr>
        <p:spPr bwMode="auto">
          <a:xfrm>
            <a:off x="5830432" y="0"/>
            <a:ext cx="6361568"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24" name="Graphic 23">
            <a:extLst>
              <a:ext uri="{FF2B5EF4-FFF2-40B4-BE49-F238E27FC236}">
                <a16:creationId xmlns:a16="http://schemas.microsoft.com/office/drawing/2014/main" id="{76521977-5FF8-3D47-9779-96081C6DE7B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sp>
        <p:nvSpPr>
          <p:cNvPr id="25" name="CaixaDeTexto 9">
            <a:extLst>
              <a:ext uri="{FF2B5EF4-FFF2-40B4-BE49-F238E27FC236}">
                <a16:creationId xmlns:a16="http://schemas.microsoft.com/office/drawing/2014/main" id="{3432F5DD-6F94-D447-9A9D-54B5210B3B17}"/>
              </a:ext>
            </a:extLst>
          </p:cNvPr>
          <p:cNvSpPr txBox="1"/>
          <p:nvPr userDrawn="1"/>
        </p:nvSpPr>
        <p:spPr>
          <a:xfrm>
            <a:off x="6427961" y="1921135"/>
            <a:ext cx="3693813" cy="3159101"/>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Selling Nutrilite</a:t>
            </a:r>
            <a:r>
              <a:rPr kumimoji="0" lang="en-US" sz="600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Organics Products</a:t>
            </a:r>
          </a:p>
        </p:txBody>
      </p:sp>
      <p:pic>
        <p:nvPicPr>
          <p:cNvPr id="26" name="Graphic 25">
            <a:extLst>
              <a:ext uri="{FF2B5EF4-FFF2-40B4-BE49-F238E27FC236}">
                <a16:creationId xmlns:a16="http://schemas.microsoft.com/office/drawing/2014/main" id="{200AA850-38D4-2640-8AAF-24710B384DE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31110" y="5800671"/>
            <a:ext cx="3507536" cy="660902"/>
          </a:xfrm>
          <a:prstGeom prst="rect">
            <a:avLst/>
          </a:prstGeom>
        </p:spPr>
      </p:pic>
      <p:pic>
        <p:nvPicPr>
          <p:cNvPr id="27" name="Graphic 26">
            <a:extLst>
              <a:ext uri="{FF2B5EF4-FFF2-40B4-BE49-F238E27FC236}">
                <a16:creationId xmlns:a16="http://schemas.microsoft.com/office/drawing/2014/main" id="{A3268D58-76F0-A344-A210-79EE4EDDCFB5}"/>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74867" y="237067"/>
            <a:ext cx="3403749" cy="802230"/>
          </a:xfrm>
          <a:prstGeom prst="rect">
            <a:avLst/>
          </a:prstGeom>
        </p:spPr>
      </p:pic>
      <p:sp>
        <p:nvSpPr>
          <p:cNvPr id="28" name="Rectangle 27">
            <a:extLst>
              <a:ext uri="{FF2B5EF4-FFF2-40B4-BE49-F238E27FC236}">
                <a16:creationId xmlns:a16="http://schemas.microsoft.com/office/drawing/2014/main" id="{D66AEF96-94C6-FD47-B7EA-8AFD8B2D65C4}"/>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9" name="Rectangle 28">
            <a:extLst>
              <a:ext uri="{FF2B5EF4-FFF2-40B4-BE49-F238E27FC236}">
                <a16:creationId xmlns:a16="http://schemas.microsoft.com/office/drawing/2014/main" id="{957D0E41-F5B0-8D41-88E0-EC96794C3C6B}"/>
              </a:ext>
            </a:extLst>
          </p:cNvPr>
          <p:cNvSpPr/>
          <p:nvPr userDrawn="1"/>
        </p:nvSpPr>
        <p:spPr bwMode="auto">
          <a:xfrm>
            <a:off x="-24978750" y="-12997636"/>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02642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7" name="Picture 6" descr="A picture containing outdoor, sky, ground, person&#10;&#10;Description automatically generated">
            <a:extLst>
              <a:ext uri="{FF2B5EF4-FFF2-40B4-BE49-F238E27FC236}">
                <a16:creationId xmlns:a16="http://schemas.microsoft.com/office/drawing/2014/main" id="{5FCC15CF-5DC5-AE44-B93F-268162B243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62448" y="1"/>
            <a:ext cx="6129551" cy="3088888"/>
          </a:xfrm>
          <a:prstGeom prst="rect">
            <a:avLst/>
          </a:prstGeom>
        </p:spPr>
      </p:pic>
      <p:pic>
        <p:nvPicPr>
          <p:cNvPr id="8" name="Picture 7" descr="A picture containing person, tree, outdoor&#10;&#10;Description automatically generated">
            <a:extLst>
              <a:ext uri="{FF2B5EF4-FFF2-40B4-BE49-F238E27FC236}">
                <a16:creationId xmlns:a16="http://schemas.microsoft.com/office/drawing/2014/main" id="{E038DF3B-6C4D-244B-84BE-8F2A89D5A2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 y="3004991"/>
            <a:ext cx="6110863" cy="3028143"/>
          </a:xfrm>
          <a:prstGeom prst="rect">
            <a:avLst/>
          </a:prstGeom>
        </p:spPr>
      </p:pic>
      <p:sp>
        <p:nvSpPr>
          <p:cNvPr id="9" name="Rectangle 8">
            <a:extLst>
              <a:ext uri="{FF2B5EF4-FFF2-40B4-BE49-F238E27FC236}">
                <a16:creationId xmlns:a16="http://schemas.microsoft.com/office/drawing/2014/main" id="{B043F688-E057-9345-8D96-7F13324F482E}"/>
              </a:ext>
            </a:extLst>
          </p:cNvPr>
          <p:cNvSpPr/>
          <p:nvPr userDrawn="1"/>
        </p:nvSpPr>
        <p:spPr bwMode="auto">
          <a:xfrm flipH="1">
            <a:off x="6095996" y="3028142"/>
            <a:ext cx="6096002" cy="2999678"/>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 name="TextBox 9">
            <a:extLst>
              <a:ext uri="{FF2B5EF4-FFF2-40B4-BE49-F238E27FC236}">
                <a16:creationId xmlns:a16="http://schemas.microsoft.com/office/drawing/2014/main" id="{5083F69D-D3B2-3A46-A642-DCFDC1450F29}"/>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11" name="CaixaDeTexto 8">
            <a:extLst>
              <a:ext uri="{FF2B5EF4-FFF2-40B4-BE49-F238E27FC236}">
                <a16:creationId xmlns:a16="http://schemas.microsoft.com/office/drawing/2014/main" id="{D60F9BC7-D1DF-674E-92FC-38B25AD2D316}"/>
              </a:ext>
            </a:extLst>
          </p:cNvPr>
          <p:cNvSpPr txBox="1"/>
          <p:nvPr userDrawn="1"/>
        </p:nvSpPr>
        <p:spPr>
          <a:xfrm>
            <a:off x="6942595" y="3942184"/>
            <a:ext cx="3678603" cy="954107"/>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spcAft>
                <a:spcPts val="0"/>
              </a:spcAft>
            </a:pPr>
            <a:r>
              <a:rPr lang="en-US" sz="2800" dirty="0">
                <a:solidFill>
                  <a:schemeClr val="bg1"/>
                </a:solidFill>
              </a:rPr>
              <a:t>Why now?</a:t>
            </a:r>
          </a:p>
          <a:p>
            <a:pPr>
              <a:spcAft>
                <a:spcPts val="0"/>
              </a:spcAft>
            </a:pPr>
            <a:r>
              <a:rPr lang="en-US" sz="2800" b="1" i="1" dirty="0">
                <a:solidFill>
                  <a:schemeClr val="bg1"/>
                </a:solidFill>
              </a:rPr>
              <a:t>Customers want it!</a:t>
            </a:r>
          </a:p>
        </p:txBody>
      </p:sp>
      <p:grpSp>
        <p:nvGrpSpPr>
          <p:cNvPr id="12" name="Group 11">
            <a:extLst>
              <a:ext uri="{FF2B5EF4-FFF2-40B4-BE49-F238E27FC236}">
                <a16:creationId xmlns:a16="http://schemas.microsoft.com/office/drawing/2014/main" id="{D3884E20-C78F-D040-B2AD-2790123D0E1B}"/>
              </a:ext>
            </a:extLst>
          </p:cNvPr>
          <p:cNvGrpSpPr/>
          <p:nvPr userDrawn="1"/>
        </p:nvGrpSpPr>
        <p:grpSpPr>
          <a:xfrm>
            <a:off x="6713260" y="3918764"/>
            <a:ext cx="154417" cy="933072"/>
            <a:chOff x="10637408" y="4238513"/>
            <a:chExt cx="154417" cy="933072"/>
          </a:xfrm>
        </p:grpSpPr>
        <p:cxnSp>
          <p:nvCxnSpPr>
            <p:cNvPr id="13" name="Straight Connector 12">
              <a:extLst>
                <a:ext uri="{FF2B5EF4-FFF2-40B4-BE49-F238E27FC236}">
                  <a16:creationId xmlns:a16="http://schemas.microsoft.com/office/drawing/2014/main" id="{625709DE-1165-D54F-894C-EBB350DC1967}"/>
                </a:ext>
              </a:extLst>
            </p:cNvPr>
            <p:cNvCxnSpPr>
              <a:cxnSpLocks/>
            </p:cNvCxnSpPr>
            <p:nvPr/>
          </p:nvCxnSpPr>
          <p:spPr bwMode="auto">
            <a:xfrm>
              <a:off x="10714616" y="4238513"/>
              <a:ext cx="0" cy="933072"/>
            </a:xfrm>
            <a:prstGeom prst="line">
              <a:avLst/>
            </a:prstGeom>
            <a:solidFill>
              <a:schemeClr val="accent1"/>
            </a:solidFill>
            <a:ln w="25400" cap="rnd" cmpd="sng" algn="ctr">
              <a:solidFill>
                <a:srgbClr val="7AB8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A101627D-694E-6F43-AF1A-7664FB9558DA}"/>
                </a:ext>
              </a:extLst>
            </p:cNvPr>
            <p:cNvCxnSpPr>
              <a:cxnSpLocks/>
            </p:cNvCxnSpPr>
            <p:nvPr/>
          </p:nvCxnSpPr>
          <p:spPr bwMode="auto">
            <a:xfrm flipH="1">
              <a:off x="10714616" y="4261933"/>
              <a:ext cx="77209" cy="73324"/>
            </a:xfrm>
            <a:prstGeom prst="line">
              <a:avLst/>
            </a:prstGeom>
            <a:solidFill>
              <a:schemeClr val="accent1"/>
            </a:solidFill>
            <a:ln w="25400" cap="rnd" cmpd="sng" algn="ctr">
              <a:solidFill>
                <a:srgbClr val="7AB8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CD4EF0B8-EA76-1E42-8A45-FDBF3A989606}"/>
                </a:ext>
              </a:extLst>
            </p:cNvPr>
            <p:cNvCxnSpPr>
              <a:cxnSpLocks/>
            </p:cNvCxnSpPr>
            <p:nvPr/>
          </p:nvCxnSpPr>
          <p:spPr bwMode="auto">
            <a:xfrm flipH="1">
              <a:off x="10715236" y="4424401"/>
              <a:ext cx="60714" cy="70859"/>
            </a:xfrm>
            <a:prstGeom prst="line">
              <a:avLst/>
            </a:prstGeom>
            <a:solidFill>
              <a:schemeClr val="accent1"/>
            </a:solidFill>
            <a:ln w="25400" cap="rnd" cmpd="sng" algn="ctr">
              <a:solidFill>
                <a:srgbClr val="7AB8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152D21C8-A36B-5A41-8FB4-466BE5CDEE70}"/>
                </a:ext>
              </a:extLst>
            </p:cNvPr>
            <p:cNvCxnSpPr>
              <a:cxnSpLocks/>
            </p:cNvCxnSpPr>
            <p:nvPr/>
          </p:nvCxnSpPr>
          <p:spPr bwMode="auto">
            <a:xfrm>
              <a:off x="10637408" y="4328023"/>
              <a:ext cx="74653" cy="78093"/>
            </a:xfrm>
            <a:prstGeom prst="line">
              <a:avLst/>
            </a:prstGeom>
            <a:solidFill>
              <a:schemeClr val="accent1"/>
            </a:solidFill>
            <a:ln w="25400" cap="rnd" cmpd="sng" algn="ctr">
              <a:solidFill>
                <a:srgbClr val="7AB800"/>
              </a:solidFill>
              <a:prstDash val="solid"/>
              <a:round/>
              <a:headEnd type="none" w="med" len="med"/>
              <a:tailEnd type="none" w="med" len="med"/>
            </a:ln>
            <a:effectLst/>
          </p:spPr>
        </p:cxnSp>
      </p:grpSp>
      <p:pic>
        <p:nvPicPr>
          <p:cNvPr id="17" name="Graphic 16">
            <a:extLst>
              <a:ext uri="{FF2B5EF4-FFF2-40B4-BE49-F238E27FC236}">
                <a16:creationId xmlns:a16="http://schemas.microsoft.com/office/drawing/2014/main" id="{ECBDB36C-9CA3-B44A-B32E-B19440D7F67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69924" y="6189434"/>
            <a:ext cx="2484274" cy="468096"/>
          </a:xfrm>
          <a:prstGeom prst="rect">
            <a:avLst/>
          </a:prstGeom>
        </p:spPr>
      </p:pic>
      <p:sp>
        <p:nvSpPr>
          <p:cNvPr id="18" name="Rectangle 17">
            <a:extLst>
              <a:ext uri="{FF2B5EF4-FFF2-40B4-BE49-F238E27FC236}">
                <a16:creationId xmlns:a16="http://schemas.microsoft.com/office/drawing/2014/main" id="{53D95502-CC96-3944-A7B7-C3B9D7ECF5A8}"/>
              </a:ext>
            </a:extLst>
          </p:cNvPr>
          <p:cNvSpPr/>
          <p:nvPr userDrawn="1"/>
        </p:nvSpPr>
        <p:spPr bwMode="auto">
          <a:xfrm flipH="1">
            <a:off x="-12" y="0"/>
            <a:ext cx="6096009" cy="3016991"/>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9" name="CaixaDeTexto 6">
            <a:extLst>
              <a:ext uri="{FF2B5EF4-FFF2-40B4-BE49-F238E27FC236}">
                <a16:creationId xmlns:a16="http://schemas.microsoft.com/office/drawing/2014/main" id="{046F96AB-D1B9-2F4B-89EC-E9C4751E58FC}"/>
              </a:ext>
            </a:extLst>
          </p:cNvPr>
          <p:cNvSpPr txBox="1"/>
          <p:nvPr userDrawn="1"/>
        </p:nvSpPr>
        <p:spPr>
          <a:xfrm>
            <a:off x="669759" y="692575"/>
            <a:ext cx="4756467" cy="1794655"/>
          </a:xfrm>
          <a:prstGeom prst="rect">
            <a:avLst/>
          </a:prstGeom>
          <a:noFill/>
        </p:spPr>
        <p:txBody>
          <a:bodyPr wrap="square">
            <a:spAutoFit/>
          </a:bodyPr>
          <a:lstStyle/>
          <a:p>
            <a:pPr lvl="0" defTabSz="914400">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Nutrilite</a:t>
            </a:r>
            <a:r>
              <a:rPr kumimoji="0" lang="en-US" sz="360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Organics products and your business</a:t>
            </a:r>
            <a:endParaRPr kumimoji="0" lang="en-US" sz="360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A6A52393-19F6-5542-8064-7185A27BBDF1}"/>
              </a:ext>
            </a:extLst>
          </p:cNvPr>
          <p:cNvSpPr/>
          <p:nvPr userDrawn="1"/>
        </p:nvSpPr>
        <p:spPr bwMode="auto">
          <a:xfrm>
            <a:off x="-24978750" y="-12997636"/>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82609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7">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holding a bunch of broccoli&#10;&#10;Description automatically generated">
            <a:extLst>
              <a:ext uri="{FF2B5EF4-FFF2-40B4-BE49-F238E27FC236}">
                <a16:creationId xmlns:a16="http://schemas.microsoft.com/office/drawing/2014/main" id="{EF347C7A-AEFB-6042-BE13-AB25CB9783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CaixaDeTexto 6">
            <a:extLst>
              <a:ext uri="{FF2B5EF4-FFF2-40B4-BE49-F238E27FC236}">
                <a16:creationId xmlns:a16="http://schemas.microsoft.com/office/drawing/2014/main" id="{34DC1074-9BC9-AC4C-8EB6-760D046B6617}"/>
              </a:ext>
            </a:extLst>
          </p:cNvPr>
          <p:cNvSpPr txBox="1"/>
          <p:nvPr userDrawn="1"/>
        </p:nvSpPr>
        <p:spPr>
          <a:xfrm>
            <a:off x="1080843" y="1530179"/>
            <a:ext cx="4376194" cy="2215991"/>
          </a:xfrm>
          <a:prstGeom prst="rect">
            <a:avLst/>
          </a:prstGeom>
          <a:noFill/>
        </p:spPr>
        <p:txBody>
          <a:bodyPr wrap="square">
            <a:spAutoFit/>
          </a:bodyPr>
          <a:lstStyle/>
          <a:p>
            <a:pPr lvl="0" algn="ctr" defTabSz="914400">
              <a:defRPr/>
            </a:pPr>
            <a:r>
              <a:rPr kumimoji="0" lang="en-US" sz="13800" b="1"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60%</a:t>
            </a:r>
            <a:endParaRPr kumimoji="0" lang="en-US" sz="138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6" name="CaixaDeTexto 8">
            <a:extLst>
              <a:ext uri="{FF2B5EF4-FFF2-40B4-BE49-F238E27FC236}">
                <a16:creationId xmlns:a16="http://schemas.microsoft.com/office/drawing/2014/main" id="{E589AA7F-8718-E644-A293-516A4B987B4D}"/>
              </a:ext>
            </a:extLst>
          </p:cNvPr>
          <p:cNvSpPr txBox="1"/>
          <p:nvPr userDrawn="1"/>
        </p:nvSpPr>
        <p:spPr>
          <a:xfrm>
            <a:off x="1061364" y="3513920"/>
            <a:ext cx="4223558" cy="1200329"/>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2400" dirty="0">
                <a:solidFill>
                  <a:srgbClr val="006F44"/>
                </a:solidFill>
              </a:rPr>
              <a:t>of customers say </a:t>
            </a:r>
            <a:r>
              <a:rPr lang="en-US" sz="2400" b="1" dirty="0">
                <a:solidFill>
                  <a:srgbClr val="006F44"/>
                </a:solidFill>
              </a:rPr>
              <a:t>USDA Organic </a:t>
            </a:r>
            <a:r>
              <a:rPr lang="en-US" sz="2400" dirty="0">
                <a:solidFill>
                  <a:srgbClr val="006F44"/>
                </a:solidFill>
              </a:rPr>
              <a:t>has a high influence on purchase intent.*</a:t>
            </a:r>
          </a:p>
        </p:txBody>
      </p:sp>
      <p:sp>
        <p:nvSpPr>
          <p:cNvPr id="7" name="TextBox 6">
            <a:extLst>
              <a:ext uri="{FF2B5EF4-FFF2-40B4-BE49-F238E27FC236}">
                <a16:creationId xmlns:a16="http://schemas.microsoft.com/office/drawing/2014/main" id="{4120250C-FF59-CE4C-A915-CE48E7E9C3E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8" name="Rectangle 7">
            <a:extLst>
              <a:ext uri="{FF2B5EF4-FFF2-40B4-BE49-F238E27FC236}">
                <a16:creationId xmlns:a16="http://schemas.microsoft.com/office/drawing/2014/main" id="{632C3C6C-6E06-DD47-84B7-7F826FC6155D}"/>
              </a:ext>
            </a:extLst>
          </p:cNvPr>
          <p:cNvSpPr/>
          <p:nvPr userDrawn="1"/>
        </p:nvSpPr>
        <p:spPr bwMode="auto">
          <a:xfrm>
            <a:off x="411515" y="608289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*Source: NMI SORD Report, 2021</a:t>
            </a: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9" name="Rectangle 8">
            <a:extLst>
              <a:ext uri="{FF2B5EF4-FFF2-40B4-BE49-F238E27FC236}">
                <a16:creationId xmlns:a16="http://schemas.microsoft.com/office/drawing/2014/main" id="{E87C32A7-ADF5-DA4B-BCE8-7F83A9D0FAFF}"/>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73991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643B-9CF9-DD40-914B-3B0099397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CF188-3D69-4A48-85B6-2CB64D10B3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BCFDA-BD60-A841-BE28-AC7BE94C0372}"/>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D2FC1041-697A-7F4E-8DB3-F44AA3788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D021D-8D6C-814B-9425-D04D815C51BF}"/>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3762494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holding a bunch of broccoli&#10;&#10;Description automatically generated">
            <a:extLst>
              <a:ext uri="{FF2B5EF4-FFF2-40B4-BE49-F238E27FC236}">
                <a16:creationId xmlns:a16="http://schemas.microsoft.com/office/drawing/2014/main" id="{C19717F8-F94D-2B47-9C53-6813F906E1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CaixaDeTexto 6">
            <a:extLst>
              <a:ext uri="{FF2B5EF4-FFF2-40B4-BE49-F238E27FC236}">
                <a16:creationId xmlns:a16="http://schemas.microsoft.com/office/drawing/2014/main" id="{49333CA1-B3A8-BD42-9FB7-7185D43451AC}"/>
              </a:ext>
            </a:extLst>
          </p:cNvPr>
          <p:cNvSpPr txBox="1"/>
          <p:nvPr userDrawn="1"/>
        </p:nvSpPr>
        <p:spPr>
          <a:xfrm>
            <a:off x="1080843" y="1530179"/>
            <a:ext cx="4376194" cy="2215991"/>
          </a:xfrm>
          <a:prstGeom prst="rect">
            <a:avLst/>
          </a:prstGeom>
          <a:noFill/>
        </p:spPr>
        <p:txBody>
          <a:bodyPr wrap="square">
            <a:spAutoFit/>
          </a:bodyPr>
          <a:lstStyle/>
          <a:p>
            <a:pPr lvl="0" algn="ctr" defTabSz="914400">
              <a:defRPr/>
            </a:pPr>
            <a:r>
              <a:rPr kumimoji="0" lang="en-US" sz="13800" b="1"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60%</a:t>
            </a:r>
            <a:endParaRPr kumimoji="0" lang="en-US" sz="138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6" name="CaixaDeTexto 8">
            <a:extLst>
              <a:ext uri="{FF2B5EF4-FFF2-40B4-BE49-F238E27FC236}">
                <a16:creationId xmlns:a16="http://schemas.microsoft.com/office/drawing/2014/main" id="{D5FA19FF-0D08-B444-A14C-74C252425569}"/>
              </a:ext>
            </a:extLst>
          </p:cNvPr>
          <p:cNvSpPr txBox="1"/>
          <p:nvPr userDrawn="1"/>
        </p:nvSpPr>
        <p:spPr>
          <a:xfrm>
            <a:off x="899159" y="3515266"/>
            <a:ext cx="4565497" cy="1569660"/>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2400" dirty="0">
                <a:solidFill>
                  <a:srgbClr val="006F44"/>
                </a:solidFill>
              </a:rPr>
              <a:t>of customers also say that primary ingredients being </a:t>
            </a:r>
            <a:br>
              <a:rPr lang="en-US" sz="2400" dirty="0">
                <a:solidFill>
                  <a:srgbClr val="006F44"/>
                </a:solidFill>
              </a:rPr>
            </a:br>
            <a:r>
              <a:rPr lang="en-US" sz="2400" b="1" dirty="0">
                <a:solidFill>
                  <a:srgbClr val="006F44"/>
                </a:solidFill>
              </a:rPr>
              <a:t>plant-based and natural</a:t>
            </a:r>
            <a:r>
              <a:rPr lang="en-US" sz="2400" dirty="0">
                <a:solidFill>
                  <a:srgbClr val="006F44"/>
                </a:solidFill>
              </a:rPr>
              <a:t> are important purchase decisions.*</a:t>
            </a:r>
          </a:p>
        </p:txBody>
      </p:sp>
      <p:sp>
        <p:nvSpPr>
          <p:cNvPr id="7" name="TextBox 6">
            <a:extLst>
              <a:ext uri="{FF2B5EF4-FFF2-40B4-BE49-F238E27FC236}">
                <a16:creationId xmlns:a16="http://schemas.microsoft.com/office/drawing/2014/main" id="{725AAFF7-3622-AB4A-BE91-DFEA838AEA8E}"/>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8" name="Rectangle 7">
            <a:extLst>
              <a:ext uri="{FF2B5EF4-FFF2-40B4-BE49-F238E27FC236}">
                <a16:creationId xmlns:a16="http://schemas.microsoft.com/office/drawing/2014/main" id="{CF20C148-6983-E042-A67C-0F0482913001}"/>
              </a:ext>
            </a:extLst>
          </p:cNvPr>
          <p:cNvSpPr/>
          <p:nvPr userDrawn="1"/>
        </p:nvSpPr>
        <p:spPr bwMode="auto">
          <a:xfrm>
            <a:off x="339547" y="6183346"/>
            <a:ext cx="3785715"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*Source: </a:t>
            </a:r>
            <a:r>
              <a:rPr lang="en-US" sz="8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Gongos Nutrilite Consumer Connection – Global Insights April 2021</a:t>
            </a:r>
          </a:p>
        </p:txBody>
      </p:sp>
      <p:sp>
        <p:nvSpPr>
          <p:cNvPr id="9" name="CaixaDeTexto 6">
            <a:extLst>
              <a:ext uri="{FF2B5EF4-FFF2-40B4-BE49-F238E27FC236}">
                <a16:creationId xmlns:a16="http://schemas.microsoft.com/office/drawing/2014/main" id="{6C2D3470-28C2-4D4D-9283-FA9CB888FBB4}"/>
              </a:ext>
            </a:extLst>
          </p:cNvPr>
          <p:cNvSpPr txBox="1"/>
          <p:nvPr userDrawn="1"/>
        </p:nvSpPr>
        <p:spPr>
          <a:xfrm>
            <a:off x="1080843" y="842970"/>
            <a:ext cx="4376194" cy="1015663"/>
          </a:xfrm>
          <a:prstGeom prst="rect">
            <a:avLst/>
          </a:prstGeom>
          <a:noFill/>
        </p:spPr>
        <p:txBody>
          <a:bodyPr wrap="square">
            <a:spAutoFit/>
          </a:bodyPr>
          <a:lstStyle/>
          <a:p>
            <a:pPr lvl="0" algn="ctr" defTabSz="914400">
              <a:defRPr/>
            </a:pPr>
            <a:r>
              <a:rPr kumimoji="0" lang="en-US" sz="6000" b="1"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More than</a:t>
            </a:r>
            <a:endParaRPr kumimoji="0" lang="en-US" sz="6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E03F9C9-A1DD-6E41-98B8-72ADE220EB8F}"/>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192915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sky, outdoor, field, nature&#10;&#10;Description automatically generated">
            <a:extLst>
              <a:ext uri="{FF2B5EF4-FFF2-40B4-BE49-F238E27FC236}">
                <a16:creationId xmlns:a16="http://schemas.microsoft.com/office/drawing/2014/main" id="{D5659FAE-D36F-C943-B7E2-045F7D8B5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4" name="Picture 3" descr="A close up of a white surface&#10;&#10;Description automatically generated with low confidence">
            <a:extLst>
              <a:ext uri="{FF2B5EF4-FFF2-40B4-BE49-F238E27FC236}">
                <a16:creationId xmlns:a16="http://schemas.microsoft.com/office/drawing/2014/main" id="{40BD3314-76A5-D645-8C40-C426B438AB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2921" y="697424"/>
            <a:ext cx="10740325" cy="5291539"/>
          </a:xfrm>
          <a:prstGeom prst="rect">
            <a:avLst/>
          </a:prstGeom>
        </p:spPr>
      </p:pic>
      <p:sp>
        <p:nvSpPr>
          <p:cNvPr id="6" name="TextBox 5">
            <a:extLst>
              <a:ext uri="{FF2B5EF4-FFF2-40B4-BE49-F238E27FC236}">
                <a16:creationId xmlns:a16="http://schemas.microsoft.com/office/drawing/2014/main" id="{B2529E78-1F8C-CA4E-8EC4-42DA015532D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10C541AB-7D93-1F4B-B38D-E8A502AAF02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69924" y="6189434"/>
            <a:ext cx="2484274" cy="468095"/>
          </a:xfrm>
          <a:prstGeom prst="rect">
            <a:avLst/>
          </a:prstGeom>
        </p:spPr>
      </p:pic>
      <p:sp>
        <p:nvSpPr>
          <p:cNvPr id="8" name="CaixaDeTexto 8">
            <a:extLst>
              <a:ext uri="{FF2B5EF4-FFF2-40B4-BE49-F238E27FC236}">
                <a16:creationId xmlns:a16="http://schemas.microsoft.com/office/drawing/2014/main" id="{CFE12715-76F4-6142-94D0-18E0E5761935}"/>
              </a:ext>
            </a:extLst>
          </p:cNvPr>
          <p:cNvSpPr txBox="1"/>
          <p:nvPr userDrawn="1"/>
        </p:nvSpPr>
        <p:spPr>
          <a:xfrm>
            <a:off x="842926" y="1634609"/>
            <a:ext cx="10430682" cy="1077218"/>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3200" dirty="0" err="1">
                <a:solidFill>
                  <a:schemeClr val="bg1"/>
                </a:solidFill>
              </a:rPr>
              <a:t>Nutrilite</a:t>
            </a:r>
            <a:r>
              <a:rPr lang="en-US" sz="3200" dirty="0">
                <a:solidFill>
                  <a:schemeClr val="bg1"/>
                </a:solidFill>
              </a:rPr>
              <a:t>™ is the 1st and only global vitamin </a:t>
            </a:r>
            <a:br>
              <a:rPr lang="en-US" sz="3200" dirty="0">
                <a:solidFill>
                  <a:schemeClr val="bg1"/>
                </a:solidFill>
              </a:rPr>
            </a:br>
            <a:r>
              <a:rPr lang="en-US" sz="3200" dirty="0">
                <a:solidFill>
                  <a:schemeClr val="bg1"/>
                </a:solidFill>
              </a:rPr>
              <a:t>and dietary supplement brand with a</a:t>
            </a:r>
          </a:p>
        </p:txBody>
      </p:sp>
      <p:sp>
        <p:nvSpPr>
          <p:cNvPr id="9" name="CaixaDeTexto 8">
            <a:extLst>
              <a:ext uri="{FF2B5EF4-FFF2-40B4-BE49-F238E27FC236}">
                <a16:creationId xmlns:a16="http://schemas.microsoft.com/office/drawing/2014/main" id="{8C3869C8-4E98-9048-AD09-F0D77D807322}"/>
              </a:ext>
            </a:extLst>
          </p:cNvPr>
          <p:cNvSpPr txBox="1"/>
          <p:nvPr userDrawn="1"/>
        </p:nvSpPr>
        <p:spPr>
          <a:xfrm>
            <a:off x="1581680" y="2650473"/>
            <a:ext cx="9051844" cy="861774"/>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5000" b="1" dirty="0">
                <a:solidFill>
                  <a:srgbClr val="006F44"/>
                </a:solidFill>
              </a:rPr>
              <a:t>USDA Organic product line</a:t>
            </a:r>
          </a:p>
        </p:txBody>
      </p:sp>
      <p:sp>
        <p:nvSpPr>
          <p:cNvPr id="10" name="CaixaDeTexto 8">
            <a:extLst>
              <a:ext uri="{FF2B5EF4-FFF2-40B4-BE49-F238E27FC236}">
                <a16:creationId xmlns:a16="http://schemas.microsoft.com/office/drawing/2014/main" id="{BB58BB9F-AA8C-8640-85C6-5F2B2C3B07D9}"/>
              </a:ext>
            </a:extLst>
          </p:cNvPr>
          <p:cNvSpPr txBox="1"/>
          <p:nvPr userDrawn="1"/>
        </p:nvSpPr>
        <p:spPr>
          <a:xfrm>
            <a:off x="1456444" y="3461107"/>
            <a:ext cx="9279113" cy="584775"/>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3200" dirty="0">
                <a:solidFill>
                  <a:schemeClr val="bg1"/>
                </a:solidFill>
              </a:rPr>
              <a:t>to </a:t>
            </a:r>
            <a:r>
              <a:rPr lang="en-US" sz="3200" b="1" dirty="0">
                <a:solidFill>
                  <a:schemeClr val="bg1"/>
                </a:solidFill>
              </a:rPr>
              <a:t>grow, harvest </a:t>
            </a:r>
            <a:r>
              <a:rPr lang="en-US" sz="3200" dirty="0">
                <a:solidFill>
                  <a:schemeClr val="bg1"/>
                </a:solidFill>
              </a:rPr>
              <a:t>and </a:t>
            </a:r>
            <a:r>
              <a:rPr lang="en-US" sz="3200" b="1" dirty="0">
                <a:solidFill>
                  <a:schemeClr val="bg1"/>
                </a:solidFill>
              </a:rPr>
              <a:t>process</a:t>
            </a:r>
            <a:r>
              <a:rPr lang="en-US" sz="3200" dirty="0">
                <a:solidFill>
                  <a:schemeClr val="bg1"/>
                </a:solidFill>
              </a:rPr>
              <a:t> plants on their own</a:t>
            </a:r>
          </a:p>
        </p:txBody>
      </p:sp>
      <p:sp>
        <p:nvSpPr>
          <p:cNvPr id="11" name="CaixaDeTexto 8">
            <a:extLst>
              <a:ext uri="{FF2B5EF4-FFF2-40B4-BE49-F238E27FC236}">
                <a16:creationId xmlns:a16="http://schemas.microsoft.com/office/drawing/2014/main" id="{4613E86C-FF04-C64F-90A9-92033F4AEC76}"/>
              </a:ext>
            </a:extLst>
          </p:cNvPr>
          <p:cNvSpPr txBox="1"/>
          <p:nvPr userDrawn="1"/>
        </p:nvSpPr>
        <p:spPr>
          <a:xfrm>
            <a:off x="2167340" y="3967998"/>
            <a:ext cx="7857319" cy="861774"/>
          </a:xfrm>
          <a:prstGeom prst="rect">
            <a:avLst/>
          </a:prstGeom>
          <a:noFill/>
        </p:spPr>
        <p:txBody>
          <a:bodyPr wrap="square" lIns="91440" tIns="45720" rIns="91440" bIns="45720" anchor="t">
            <a:spAutoFit/>
          </a:bodyPr>
          <a:lstStyle>
            <a:defPPr>
              <a:defRPr lang="en-US"/>
            </a:defPPr>
            <a:lvl1pPr marR="0" lvl="0" indent="0" fontAlgn="auto">
              <a:lnSpc>
                <a:spcPct val="100000"/>
              </a:lnSpc>
              <a:spcBef>
                <a:spcPts val="0"/>
              </a:spcBef>
              <a:spcAft>
                <a:spcPts val="1500"/>
              </a:spcAft>
              <a:buClrTx/>
              <a:buSzTx/>
              <a:buFontTx/>
              <a:buNone/>
              <a:tabLst/>
              <a:defRPr kumimoji="0" sz="20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ctr"/>
            <a:r>
              <a:rPr lang="en-US" sz="5000" b="1" dirty="0">
                <a:solidFill>
                  <a:srgbClr val="006F44"/>
                </a:solidFill>
              </a:rPr>
              <a:t>certified organic farms.</a:t>
            </a:r>
            <a:r>
              <a:rPr lang="en-US" sz="5000" b="1" baseline="30000" dirty="0">
                <a:solidFill>
                  <a:srgbClr val="006F44"/>
                </a:solidFill>
              </a:rPr>
              <a:t>*</a:t>
            </a:r>
          </a:p>
        </p:txBody>
      </p:sp>
      <p:sp>
        <p:nvSpPr>
          <p:cNvPr id="12" name="Rectangle 11">
            <a:extLst>
              <a:ext uri="{FF2B5EF4-FFF2-40B4-BE49-F238E27FC236}">
                <a16:creationId xmlns:a16="http://schemas.microsoft.com/office/drawing/2014/main" id="{2CE6B3D4-FDCF-AC4E-8684-C2BD39A2BFA3}"/>
              </a:ext>
            </a:extLst>
          </p:cNvPr>
          <p:cNvSpPr/>
          <p:nvPr userDrawn="1"/>
        </p:nvSpPr>
        <p:spPr bwMode="auto">
          <a:xfrm>
            <a:off x="377647" y="6183346"/>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*Source: Euromonitor.com/amway-claims</a:t>
            </a:r>
            <a:endParaRPr lang="en-US"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solidFill>
              <a:effectLst/>
              <a:latin typeface="Arial" panose="020B0604020202020204" pitchFamily="34" charset="0"/>
              <a:ea typeface="ＭＳ Ｐゴシック" pitchFamily="-109" charset="-128"/>
              <a:cs typeface="Arial" panose="020B0604020202020204" pitchFamily="34" charset="0"/>
            </a:endParaRPr>
          </a:p>
        </p:txBody>
      </p:sp>
      <p:sp>
        <p:nvSpPr>
          <p:cNvPr id="13" name="Rectangle 12">
            <a:extLst>
              <a:ext uri="{FF2B5EF4-FFF2-40B4-BE49-F238E27FC236}">
                <a16:creationId xmlns:a16="http://schemas.microsoft.com/office/drawing/2014/main" id="{94CD1E50-A3E6-8D41-904C-26212AEC16F6}"/>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224758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10">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person&#10;&#10;Description automatically generated">
            <a:extLst>
              <a:ext uri="{FF2B5EF4-FFF2-40B4-BE49-F238E27FC236}">
                <a16:creationId xmlns:a16="http://schemas.microsoft.com/office/drawing/2014/main" id="{528F1CE5-8BCD-9348-8B4D-0094FF14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A04BDEF-EAB3-9B40-AF49-76AA5E79626D}"/>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6" name="CaixaDeTexto 6">
            <a:extLst>
              <a:ext uri="{FF2B5EF4-FFF2-40B4-BE49-F238E27FC236}">
                <a16:creationId xmlns:a16="http://schemas.microsoft.com/office/drawing/2014/main" id="{57BACDE3-8C7D-B24F-AF7F-8D227FE4F855}"/>
              </a:ext>
            </a:extLst>
          </p:cNvPr>
          <p:cNvSpPr txBox="1"/>
          <p:nvPr userDrawn="1"/>
        </p:nvSpPr>
        <p:spPr>
          <a:xfrm>
            <a:off x="567642" y="2027200"/>
            <a:ext cx="3913580" cy="2308324"/>
          </a:xfrm>
          <a:prstGeom prst="rect">
            <a:avLst/>
          </a:prstGeom>
          <a:noFill/>
        </p:spPr>
        <p:txBody>
          <a:bodyPr wrap="square">
            <a:spAutoFit/>
          </a:bodyPr>
          <a:lstStyle/>
          <a:p>
            <a:pPr lvl="0" algn="ctr" defTabSz="914400">
              <a:defRPr/>
            </a:pPr>
            <a:r>
              <a:rPr lang="en-US" sz="3600" dirty="0">
                <a:solidFill>
                  <a:srgbClr val="006F44"/>
                </a:solidFill>
                <a:latin typeface="Arial" panose="020B0604020202020204" pitchFamily="34" charset="0"/>
                <a:cs typeface="Arial" panose="020B0604020202020204" pitchFamily="34" charset="0"/>
              </a:rPr>
              <a:t>Traceable </a:t>
            </a:r>
            <a:br>
              <a:rPr lang="en-US" sz="3600" dirty="0">
                <a:solidFill>
                  <a:srgbClr val="006F44"/>
                </a:solidFill>
                <a:latin typeface="Arial" panose="020B0604020202020204" pitchFamily="34" charset="0"/>
                <a:cs typeface="Arial" panose="020B0604020202020204" pitchFamily="34" charset="0"/>
              </a:rPr>
            </a:br>
            <a:r>
              <a:rPr lang="en-US" sz="3600" dirty="0">
                <a:solidFill>
                  <a:srgbClr val="006F44"/>
                </a:solidFill>
                <a:latin typeface="Arial" panose="020B0604020202020204" pitchFamily="34" charset="0"/>
                <a:cs typeface="Arial" panose="020B0604020202020204" pitchFamily="34" charset="0"/>
              </a:rPr>
              <a:t>from </a:t>
            </a:r>
            <a:r>
              <a:rPr lang="en-US" sz="3600" b="1" dirty="0">
                <a:solidFill>
                  <a:srgbClr val="006F44"/>
                </a:solidFill>
                <a:latin typeface="Arial" panose="020B0604020202020204" pitchFamily="34" charset="0"/>
                <a:cs typeface="Arial" panose="020B0604020202020204" pitchFamily="34" charset="0"/>
              </a:rPr>
              <a:t>seed</a:t>
            </a:r>
            <a:r>
              <a:rPr lang="en-US" sz="3600" dirty="0">
                <a:solidFill>
                  <a:srgbClr val="006F44"/>
                </a:solidFill>
                <a:latin typeface="Arial" panose="020B0604020202020204" pitchFamily="34" charset="0"/>
                <a:cs typeface="Arial" panose="020B0604020202020204" pitchFamily="34" charset="0"/>
              </a:rPr>
              <a:t> to </a:t>
            </a:r>
            <a:r>
              <a:rPr lang="en-US" sz="3600" b="1" dirty="0">
                <a:solidFill>
                  <a:srgbClr val="006F44"/>
                </a:solidFill>
                <a:latin typeface="Arial" panose="020B0604020202020204" pitchFamily="34" charset="0"/>
                <a:cs typeface="Arial" panose="020B0604020202020204" pitchFamily="34" charset="0"/>
              </a:rPr>
              <a:t>supplement</a:t>
            </a:r>
            <a:r>
              <a:rPr lang="en-US" sz="3600" dirty="0">
                <a:solidFill>
                  <a:srgbClr val="006F44"/>
                </a:solidFill>
                <a:latin typeface="Arial" panose="020B0604020202020204" pitchFamily="34" charset="0"/>
                <a:cs typeface="Arial" panose="020B0604020202020204" pitchFamily="34" charset="0"/>
              </a:rPr>
              <a:t> to </a:t>
            </a:r>
            <a:r>
              <a:rPr lang="en-US" sz="3600" b="1" dirty="0">
                <a:solidFill>
                  <a:srgbClr val="006F44"/>
                </a:solidFill>
                <a:latin typeface="Arial" panose="020B0604020202020204" pitchFamily="34" charset="0"/>
                <a:cs typeface="Arial" panose="020B0604020202020204" pitchFamily="34" charset="0"/>
              </a:rPr>
              <a:t>your customers!</a:t>
            </a:r>
          </a:p>
        </p:txBody>
      </p:sp>
      <p:sp>
        <p:nvSpPr>
          <p:cNvPr id="2" name="Rectangle 1">
            <a:extLst>
              <a:ext uri="{FF2B5EF4-FFF2-40B4-BE49-F238E27FC236}">
                <a16:creationId xmlns:a16="http://schemas.microsoft.com/office/drawing/2014/main" id="{AA3BCF70-3A90-C745-953D-99C8DA1CE85A}"/>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321949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12">
    <p:bg>
      <p:bgPr>
        <a:solidFill>
          <a:srgbClr val="006E4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25C5FBEB-5D12-1542-A224-F623D44EDC53}"/>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4" name="Retângulo 58">
            <a:extLst>
              <a:ext uri="{FF2B5EF4-FFF2-40B4-BE49-F238E27FC236}">
                <a16:creationId xmlns:a16="http://schemas.microsoft.com/office/drawing/2014/main" id="{A006E6EA-4B3F-8844-B004-9CF9C25DA384}"/>
              </a:ext>
            </a:extLst>
          </p:cNvPr>
          <p:cNvSpPr/>
          <p:nvPr userDrawn="1"/>
        </p:nvSpPr>
        <p:spPr>
          <a:xfrm>
            <a:off x="1872170" y="4724965"/>
            <a:ext cx="2817703" cy="323165"/>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Create an Experience</a:t>
            </a:r>
            <a:endParaRPr kumimoji="0" lang="pt-BR"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 name="Gráfico 50">
            <a:extLst>
              <a:ext uri="{FF2B5EF4-FFF2-40B4-BE49-F238E27FC236}">
                <a16:creationId xmlns:a16="http://schemas.microsoft.com/office/drawing/2014/main" id="{E073D610-54A8-A349-95C8-CDE8A56F2040}"/>
              </a:ext>
            </a:extLst>
          </p:cNvPr>
          <p:cNvSpPr/>
          <p:nvPr userDrawn="1"/>
        </p:nvSpPr>
        <p:spPr>
          <a:xfrm>
            <a:off x="2503512" y="3690348"/>
            <a:ext cx="644539" cy="901290"/>
          </a:xfrm>
          <a:custGeom>
            <a:avLst/>
            <a:gdLst>
              <a:gd name="connsiteX0" fmla="*/ 156210 w 549015"/>
              <a:gd name="connsiteY0" fmla="*/ 465772 h 767715"/>
              <a:gd name="connsiteX1" fmla="*/ 178117 w 549015"/>
              <a:gd name="connsiteY1" fmla="*/ 503872 h 767715"/>
              <a:gd name="connsiteX2" fmla="*/ 178117 w 549015"/>
              <a:gd name="connsiteY2" fmla="*/ 247650 h 767715"/>
              <a:gd name="connsiteX3" fmla="*/ 239077 w 549015"/>
              <a:gd name="connsiteY3" fmla="*/ 186690 h 767715"/>
              <a:gd name="connsiteX4" fmla="*/ 300038 w 549015"/>
              <a:gd name="connsiteY4" fmla="*/ 247650 h 767715"/>
              <a:gd name="connsiteX5" fmla="*/ 300038 w 549015"/>
              <a:gd name="connsiteY5" fmla="*/ 321945 h 767715"/>
              <a:gd name="connsiteX6" fmla="*/ 320992 w 549015"/>
              <a:gd name="connsiteY6" fmla="*/ 318135 h 767715"/>
              <a:gd name="connsiteX7" fmla="*/ 375285 w 549015"/>
              <a:gd name="connsiteY7" fmla="*/ 351472 h 767715"/>
              <a:gd name="connsiteX8" fmla="*/ 402907 w 549015"/>
              <a:gd name="connsiteY8" fmla="*/ 344805 h 767715"/>
              <a:gd name="connsiteX9" fmla="*/ 461010 w 549015"/>
              <a:gd name="connsiteY9" fmla="*/ 386715 h 767715"/>
              <a:gd name="connsiteX10" fmla="*/ 485775 w 549015"/>
              <a:gd name="connsiteY10" fmla="*/ 381953 h 767715"/>
              <a:gd name="connsiteX11" fmla="*/ 546735 w 549015"/>
              <a:gd name="connsiteY11" fmla="*/ 439103 h 767715"/>
              <a:gd name="connsiteX12" fmla="*/ 546735 w 549015"/>
              <a:gd name="connsiteY12" fmla="*/ 441960 h 767715"/>
              <a:gd name="connsiteX13" fmla="*/ 520065 w 549015"/>
              <a:gd name="connsiteY13" fmla="*/ 746760 h 767715"/>
              <a:gd name="connsiteX14" fmla="*/ 501967 w 549015"/>
              <a:gd name="connsiteY14" fmla="*/ 759142 h 767715"/>
              <a:gd name="connsiteX15" fmla="*/ 494347 w 549015"/>
              <a:gd name="connsiteY15" fmla="*/ 757238 h 767715"/>
              <a:gd name="connsiteX16" fmla="*/ 482917 w 549015"/>
              <a:gd name="connsiteY16" fmla="*/ 731520 h 767715"/>
              <a:gd name="connsiteX17" fmla="*/ 506730 w 549015"/>
              <a:gd name="connsiteY17" fmla="*/ 446722 h 767715"/>
              <a:gd name="connsiteX18" fmla="*/ 484822 w 549015"/>
              <a:gd name="connsiteY18" fmla="*/ 422910 h 767715"/>
              <a:gd name="connsiteX19" fmla="*/ 463867 w 549015"/>
              <a:gd name="connsiteY19" fmla="*/ 443865 h 767715"/>
              <a:gd name="connsiteX20" fmla="*/ 463867 w 549015"/>
              <a:gd name="connsiteY20" fmla="*/ 483870 h 767715"/>
              <a:gd name="connsiteX21" fmla="*/ 443865 w 549015"/>
              <a:gd name="connsiteY21" fmla="*/ 503872 h 767715"/>
              <a:gd name="connsiteX22" fmla="*/ 423863 w 549015"/>
              <a:gd name="connsiteY22" fmla="*/ 483870 h 767715"/>
              <a:gd name="connsiteX23" fmla="*/ 423863 w 549015"/>
              <a:gd name="connsiteY23" fmla="*/ 443865 h 767715"/>
              <a:gd name="connsiteX24" fmla="*/ 423863 w 549015"/>
              <a:gd name="connsiteY24" fmla="*/ 437197 h 767715"/>
              <a:gd name="connsiteX25" fmla="*/ 423863 w 549015"/>
              <a:gd name="connsiteY25" fmla="*/ 433388 h 767715"/>
              <a:gd name="connsiteX26" fmla="*/ 423863 w 549015"/>
              <a:gd name="connsiteY26" fmla="*/ 406717 h 767715"/>
              <a:gd name="connsiteX27" fmla="*/ 402907 w 549015"/>
              <a:gd name="connsiteY27" fmla="*/ 385763 h 767715"/>
              <a:gd name="connsiteX28" fmla="*/ 381952 w 549015"/>
              <a:gd name="connsiteY28" fmla="*/ 406717 h 767715"/>
              <a:gd name="connsiteX29" fmla="*/ 381952 w 549015"/>
              <a:gd name="connsiteY29" fmla="*/ 427672 h 767715"/>
              <a:gd name="connsiteX30" fmla="*/ 381952 w 549015"/>
              <a:gd name="connsiteY30" fmla="*/ 483870 h 767715"/>
              <a:gd name="connsiteX31" fmla="*/ 361950 w 549015"/>
              <a:gd name="connsiteY31" fmla="*/ 503872 h 767715"/>
              <a:gd name="connsiteX32" fmla="*/ 341947 w 549015"/>
              <a:gd name="connsiteY32" fmla="*/ 483870 h 767715"/>
              <a:gd name="connsiteX33" fmla="*/ 341947 w 549015"/>
              <a:gd name="connsiteY33" fmla="*/ 427672 h 767715"/>
              <a:gd name="connsiteX34" fmla="*/ 341947 w 549015"/>
              <a:gd name="connsiteY34" fmla="*/ 406717 h 767715"/>
              <a:gd name="connsiteX35" fmla="*/ 341947 w 549015"/>
              <a:gd name="connsiteY35" fmla="*/ 380047 h 767715"/>
              <a:gd name="connsiteX36" fmla="*/ 320992 w 549015"/>
              <a:gd name="connsiteY36" fmla="*/ 359092 h 767715"/>
              <a:gd name="connsiteX37" fmla="*/ 300038 w 549015"/>
              <a:gd name="connsiteY37" fmla="*/ 380047 h 767715"/>
              <a:gd name="connsiteX38" fmla="*/ 300038 w 549015"/>
              <a:gd name="connsiteY38" fmla="*/ 477203 h 767715"/>
              <a:gd name="connsiteX39" fmla="*/ 280035 w 549015"/>
              <a:gd name="connsiteY39" fmla="*/ 497205 h 767715"/>
              <a:gd name="connsiteX40" fmla="*/ 260032 w 549015"/>
              <a:gd name="connsiteY40" fmla="*/ 477203 h 767715"/>
              <a:gd name="connsiteX41" fmla="*/ 260032 w 549015"/>
              <a:gd name="connsiteY41" fmla="*/ 247650 h 767715"/>
              <a:gd name="connsiteX42" fmla="*/ 239077 w 549015"/>
              <a:gd name="connsiteY42" fmla="*/ 226695 h 767715"/>
              <a:gd name="connsiteX43" fmla="*/ 218122 w 549015"/>
              <a:gd name="connsiteY43" fmla="*/ 247650 h 767715"/>
              <a:gd name="connsiteX44" fmla="*/ 218122 w 549015"/>
              <a:gd name="connsiteY44" fmla="*/ 578167 h 767715"/>
              <a:gd name="connsiteX45" fmla="*/ 202882 w 549015"/>
              <a:gd name="connsiteY45" fmla="*/ 597217 h 767715"/>
              <a:gd name="connsiteX46" fmla="*/ 180022 w 549015"/>
              <a:gd name="connsiteY46" fmla="*/ 587692 h 767715"/>
              <a:gd name="connsiteX47" fmla="*/ 120015 w 549015"/>
              <a:gd name="connsiteY47" fmla="*/ 483870 h 767715"/>
              <a:gd name="connsiteX48" fmla="*/ 107632 w 549015"/>
              <a:gd name="connsiteY48" fmla="*/ 473392 h 767715"/>
              <a:gd name="connsiteX49" fmla="*/ 94297 w 549015"/>
              <a:gd name="connsiteY49" fmla="*/ 475297 h 767715"/>
              <a:gd name="connsiteX50" fmla="*/ 92392 w 549015"/>
              <a:gd name="connsiteY50" fmla="*/ 510540 h 767715"/>
              <a:gd name="connsiteX51" fmla="*/ 211455 w 549015"/>
              <a:gd name="connsiteY51" fmla="*/ 733425 h 767715"/>
              <a:gd name="connsiteX52" fmla="*/ 211455 w 549015"/>
              <a:gd name="connsiteY52" fmla="*/ 762000 h 767715"/>
              <a:gd name="connsiteX53" fmla="*/ 197167 w 549015"/>
              <a:gd name="connsiteY53" fmla="*/ 767715 h 767715"/>
              <a:gd name="connsiteX54" fmla="*/ 182880 w 549015"/>
              <a:gd name="connsiteY54" fmla="*/ 762000 h 767715"/>
              <a:gd name="connsiteX55" fmla="*/ 54292 w 549015"/>
              <a:gd name="connsiteY55" fmla="*/ 523875 h 767715"/>
              <a:gd name="connsiteX56" fmla="*/ 54292 w 549015"/>
              <a:gd name="connsiteY56" fmla="*/ 523875 h 767715"/>
              <a:gd name="connsiteX57" fmla="*/ 72390 w 549015"/>
              <a:gd name="connsiteY57" fmla="*/ 441960 h 767715"/>
              <a:gd name="connsiteX58" fmla="*/ 117157 w 549015"/>
              <a:gd name="connsiteY58" fmla="*/ 434340 h 767715"/>
              <a:gd name="connsiteX59" fmla="*/ 156210 w 549015"/>
              <a:gd name="connsiteY59" fmla="*/ 465772 h 767715"/>
              <a:gd name="connsiteX60" fmla="*/ 234315 w 549015"/>
              <a:gd name="connsiteY60" fmla="*/ 146685 h 767715"/>
              <a:gd name="connsiteX61" fmla="*/ 254317 w 549015"/>
              <a:gd name="connsiteY61" fmla="*/ 126682 h 767715"/>
              <a:gd name="connsiteX62" fmla="*/ 254317 w 549015"/>
              <a:gd name="connsiteY62" fmla="*/ 20003 h 767715"/>
              <a:gd name="connsiteX63" fmla="*/ 234315 w 549015"/>
              <a:gd name="connsiteY63" fmla="*/ 0 h 767715"/>
              <a:gd name="connsiteX64" fmla="*/ 214313 w 549015"/>
              <a:gd name="connsiteY64" fmla="*/ 20003 h 767715"/>
              <a:gd name="connsiteX65" fmla="*/ 214313 w 549015"/>
              <a:gd name="connsiteY65" fmla="*/ 126682 h 767715"/>
              <a:gd name="connsiteX66" fmla="*/ 234315 w 549015"/>
              <a:gd name="connsiteY66" fmla="*/ 146685 h 767715"/>
              <a:gd name="connsiteX67" fmla="*/ 338138 w 549015"/>
              <a:gd name="connsiteY67" fmla="*/ 233363 h 767715"/>
              <a:gd name="connsiteX68" fmla="*/ 358140 w 549015"/>
              <a:gd name="connsiteY68" fmla="*/ 253365 h 767715"/>
              <a:gd name="connsiteX69" fmla="*/ 464820 w 549015"/>
              <a:gd name="connsiteY69" fmla="*/ 253365 h 767715"/>
              <a:gd name="connsiteX70" fmla="*/ 484822 w 549015"/>
              <a:gd name="connsiteY70" fmla="*/ 233363 h 767715"/>
              <a:gd name="connsiteX71" fmla="*/ 464820 w 549015"/>
              <a:gd name="connsiteY71" fmla="*/ 213360 h 767715"/>
              <a:gd name="connsiteX72" fmla="*/ 358140 w 549015"/>
              <a:gd name="connsiteY72" fmla="*/ 213360 h 767715"/>
              <a:gd name="connsiteX73" fmla="*/ 338138 w 549015"/>
              <a:gd name="connsiteY73" fmla="*/ 233363 h 767715"/>
              <a:gd name="connsiteX74" fmla="*/ 320040 w 549015"/>
              <a:gd name="connsiteY74" fmla="*/ 168592 h 767715"/>
              <a:gd name="connsiteX75" fmla="*/ 334327 w 549015"/>
              <a:gd name="connsiteY75" fmla="*/ 162878 h 767715"/>
              <a:gd name="connsiteX76" fmla="*/ 409575 w 549015"/>
              <a:gd name="connsiteY76" fmla="*/ 87630 h 767715"/>
              <a:gd name="connsiteX77" fmla="*/ 409575 w 549015"/>
              <a:gd name="connsiteY77" fmla="*/ 59055 h 767715"/>
              <a:gd name="connsiteX78" fmla="*/ 381000 w 549015"/>
              <a:gd name="connsiteY78" fmla="*/ 59055 h 767715"/>
              <a:gd name="connsiteX79" fmla="*/ 305752 w 549015"/>
              <a:gd name="connsiteY79" fmla="*/ 134303 h 767715"/>
              <a:gd name="connsiteX80" fmla="*/ 305752 w 549015"/>
              <a:gd name="connsiteY80" fmla="*/ 162878 h 767715"/>
              <a:gd name="connsiteX81" fmla="*/ 320040 w 549015"/>
              <a:gd name="connsiteY81" fmla="*/ 168592 h 767715"/>
              <a:gd name="connsiteX82" fmla="*/ 20002 w 549015"/>
              <a:gd name="connsiteY82" fmla="*/ 267653 h 767715"/>
              <a:gd name="connsiteX83" fmla="*/ 126682 w 549015"/>
              <a:gd name="connsiteY83" fmla="*/ 267653 h 767715"/>
              <a:gd name="connsiteX84" fmla="*/ 146685 w 549015"/>
              <a:gd name="connsiteY84" fmla="*/ 247650 h 767715"/>
              <a:gd name="connsiteX85" fmla="*/ 126682 w 549015"/>
              <a:gd name="connsiteY85" fmla="*/ 227647 h 767715"/>
              <a:gd name="connsiteX86" fmla="*/ 20002 w 549015"/>
              <a:gd name="connsiteY86" fmla="*/ 227647 h 767715"/>
              <a:gd name="connsiteX87" fmla="*/ 0 w 549015"/>
              <a:gd name="connsiteY87" fmla="*/ 247650 h 767715"/>
              <a:gd name="connsiteX88" fmla="*/ 20002 w 549015"/>
              <a:gd name="connsiteY88" fmla="*/ 267653 h 767715"/>
              <a:gd name="connsiteX89" fmla="*/ 135255 w 549015"/>
              <a:gd name="connsiteY89" fmla="*/ 175260 h 767715"/>
              <a:gd name="connsiteX90" fmla="*/ 149542 w 549015"/>
              <a:gd name="connsiteY90" fmla="*/ 180975 h 767715"/>
              <a:gd name="connsiteX91" fmla="*/ 163830 w 549015"/>
              <a:gd name="connsiteY91" fmla="*/ 175260 h 767715"/>
              <a:gd name="connsiteX92" fmla="*/ 163830 w 549015"/>
              <a:gd name="connsiteY92" fmla="*/ 146685 h 767715"/>
              <a:gd name="connsiteX93" fmla="*/ 88582 w 549015"/>
              <a:gd name="connsiteY93" fmla="*/ 71438 h 767715"/>
              <a:gd name="connsiteX94" fmla="*/ 60007 w 549015"/>
              <a:gd name="connsiteY94" fmla="*/ 71438 h 767715"/>
              <a:gd name="connsiteX95" fmla="*/ 60007 w 549015"/>
              <a:gd name="connsiteY95" fmla="*/ 100013 h 767715"/>
              <a:gd name="connsiteX96" fmla="*/ 135255 w 549015"/>
              <a:gd name="connsiteY96" fmla="*/ 175260 h 7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49015" h="767715">
                <a:moveTo>
                  <a:pt x="156210" y="465772"/>
                </a:moveTo>
                <a:lnTo>
                  <a:pt x="178117" y="503872"/>
                </a:lnTo>
                <a:lnTo>
                  <a:pt x="178117" y="247650"/>
                </a:lnTo>
                <a:cubicBezTo>
                  <a:pt x="178117" y="214313"/>
                  <a:pt x="205740" y="186690"/>
                  <a:pt x="239077" y="186690"/>
                </a:cubicBezTo>
                <a:cubicBezTo>
                  <a:pt x="272415" y="186690"/>
                  <a:pt x="300038" y="214313"/>
                  <a:pt x="300038" y="247650"/>
                </a:cubicBezTo>
                <a:lnTo>
                  <a:pt x="300038" y="321945"/>
                </a:lnTo>
                <a:cubicBezTo>
                  <a:pt x="306705" y="319088"/>
                  <a:pt x="313372" y="318135"/>
                  <a:pt x="320992" y="318135"/>
                </a:cubicBezTo>
                <a:cubicBezTo>
                  <a:pt x="344805" y="318135"/>
                  <a:pt x="365760" y="331470"/>
                  <a:pt x="375285" y="351472"/>
                </a:cubicBezTo>
                <a:cubicBezTo>
                  <a:pt x="383857" y="346710"/>
                  <a:pt x="393382" y="344805"/>
                  <a:pt x="402907" y="344805"/>
                </a:cubicBezTo>
                <a:cubicBezTo>
                  <a:pt x="429577" y="344805"/>
                  <a:pt x="453390" y="362903"/>
                  <a:pt x="461010" y="386715"/>
                </a:cubicBezTo>
                <a:cubicBezTo>
                  <a:pt x="468630" y="383857"/>
                  <a:pt x="477202" y="381953"/>
                  <a:pt x="485775" y="381953"/>
                </a:cubicBezTo>
                <a:cubicBezTo>
                  <a:pt x="515302" y="381953"/>
                  <a:pt x="538163" y="403860"/>
                  <a:pt x="546735" y="439103"/>
                </a:cubicBezTo>
                <a:cubicBezTo>
                  <a:pt x="546735" y="440055"/>
                  <a:pt x="546735" y="441007"/>
                  <a:pt x="546735" y="441960"/>
                </a:cubicBezTo>
                <a:cubicBezTo>
                  <a:pt x="547688" y="450532"/>
                  <a:pt x="559118" y="649605"/>
                  <a:pt x="520065" y="746760"/>
                </a:cubicBezTo>
                <a:cubicBezTo>
                  <a:pt x="517207" y="754380"/>
                  <a:pt x="509588" y="759142"/>
                  <a:pt x="501967" y="759142"/>
                </a:cubicBezTo>
                <a:cubicBezTo>
                  <a:pt x="499110" y="759142"/>
                  <a:pt x="497205" y="758190"/>
                  <a:pt x="494347" y="757238"/>
                </a:cubicBezTo>
                <a:cubicBezTo>
                  <a:pt x="483870" y="753428"/>
                  <a:pt x="479107" y="741045"/>
                  <a:pt x="482917" y="731520"/>
                </a:cubicBezTo>
                <a:cubicBezTo>
                  <a:pt x="517207" y="647700"/>
                  <a:pt x="507682" y="465772"/>
                  <a:pt x="506730" y="446722"/>
                </a:cubicBezTo>
                <a:cubicBezTo>
                  <a:pt x="504825" y="438150"/>
                  <a:pt x="499110" y="422910"/>
                  <a:pt x="484822" y="422910"/>
                </a:cubicBezTo>
                <a:cubicBezTo>
                  <a:pt x="473392" y="422910"/>
                  <a:pt x="463867" y="432435"/>
                  <a:pt x="463867" y="443865"/>
                </a:cubicBezTo>
                <a:lnTo>
                  <a:pt x="463867" y="483870"/>
                </a:lnTo>
                <a:cubicBezTo>
                  <a:pt x="463867" y="495300"/>
                  <a:pt x="455295" y="503872"/>
                  <a:pt x="443865" y="503872"/>
                </a:cubicBezTo>
                <a:cubicBezTo>
                  <a:pt x="432435" y="503872"/>
                  <a:pt x="423863" y="495300"/>
                  <a:pt x="423863" y="483870"/>
                </a:cubicBezTo>
                <a:lnTo>
                  <a:pt x="423863" y="443865"/>
                </a:lnTo>
                <a:cubicBezTo>
                  <a:pt x="423863" y="441960"/>
                  <a:pt x="423863" y="439103"/>
                  <a:pt x="423863" y="437197"/>
                </a:cubicBezTo>
                <a:cubicBezTo>
                  <a:pt x="423863" y="436245"/>
                  <a:pt x="423863" y="434340"/>
                  <a:pt x="423863" y="433388"/>
                </a:cubicBezTo>
                <a:lnTo>
                  <a:pt x="423863" y="406717"/>
                </a:lnTo>
                <a:cubicBezTo>
                  <a:pt x="423863" y="395288"/>
                  <a:pt x="414338" y="385763"/>
                  <a:pt x="402907" y="385763"/>
                </a:cubicBezTo>
                <a:cubicBezTo>
                  <a:pt x="391477" y="385763"/>
                  <a:pt x="381952" y="395288"/>
                  <a:pt x="381952" y="406717"/>
                </a:cubicBezTo>
                <a:lnTo>
                  <a:pt x="381952" y="427672"/>
                </a:lnTo>
                <a:lnTo>
                  <a:pt x="381952" y="483870"/>
                </a:lnTo>
                <a:cubicBezTo>
                  <a:pt x="381952" y="495300"/>
                  <a:pt x="373380" y="503872"/>
                  <a:pt x="361950" y="503872"/>
                </a:cubicBezTo>
                <a:cubicBezTo>
                  <a:pt x="350520" y="503872"/>
                  <a:pt x="341947" y="495300"/>
                  <a:pt x="341947" y="483870"/>
                </a:cubicBezTo>
                <a:lnTo>
                  <a:pt x="341947" y="427672"/>
                </a:lnTo>
                <a:lnTo>
                  <a:pt x="341947" y="406717"/>
                </a:lnTo>
                <a:lnTo>
                  <a:pt x="341947" y="380047"/>
                </a:lnTo>
                <a:cubicBezTo>
                  <a:pt x="341947" y="368617"/>
                  <a:pt x="332422" y="359092"/>
                  <a:pt x="320992" y="359092"/>
                </a:cubicBezTo>
                <a:cubicBezTo>
                  <a:pt x="309563" y="359092"/>
                  <a:pt x="300038" y="368617"/>
                  <a:pt x="300038" y="380047"/>
                </a:cubicBezTo>
                <a:lnTo>
                  <a:pt x="300038" y="477203"/>
                </a:lnTo>
                <a:cubicBezTo>
                  <a:pt x="300038" y="488632"/>
                  <a:pt x="291465" y="497205"/>
                  <a:pt x="280035" y="497205"/>
                </a:cubicBezTo>
                <a:cubicBezTo>
                  <a:pt x="268605" y="497205"/>
                  <a:pt x="260032" y="488632"/>
                  <a:pt x="260032" y="477203"/>
                </a:cubicBezTo>
                <a:lnTo>
                  <a:pt x="260032" y="247650"/>
                </a:lnTo>
                <a:cubicBezTo>
                  <a:pt x="260032" y="236220"/>
                  <a:pt x="250507" y="226695"/>
                  <a:pt x="239077" y="226695"/>
                </a:cubicBezTo>
                <a:cubicBezTo>
                  <a:pt x="227647" y="226695"/>
                  <a:pt x="218122" y="236220"/>
                  <a:pt x="218122" y="247650"/>
                </a:cubicBezTo>
                <a:lnTo>
                  <a:pt x="218122" y="578167"/>
                </a:lnTo>
                <a:cubicBezTo>
                  <a:pt x="218122" y="587692"/>
                  <a:pt x="212407" y="595313"/>
                  <a:pt x="202882" y="597217"/>
                </a:cubicBezTo>
                <a:cubicBezTo>
                  <a:pt x="194310" y="599122"/>
                  <a:pt x="184785" y="595313"/>
                  <a:pt x="180022" y="587692"/>
                </a:cubicBezTo>
                <a:lnTo>
                  <a:pt x="120015" y="483870"/>
                </a:lnTo>
                <a:cubicBezTo>
                  <a:pt x="117157" y="478155"/>
                  <a:pt x="113347" y="475297"/>
                  <a:pt x="107632" y="473392"/>
                </a:cubicBezTo>
                <a:cubicBezTo>
                  <a:pt x="102870" y="472440"/>
                  <a:pt x="98107" y="473392"/>
                  <a:pt x="94297" y="475297"/>
                </a:cubicBezTo>
                <a:cubicBezTo>
                  <a:pt x="87630" y="479107"/>
                  <a:pt x="87630" y="494347"/>
                  <a:pt x="92392" y="510540"/>
                </a:cubicBezTo>
                <a:cubicBezTo>
                  <a:pt x="95250" y="517207"/>
                  <a:pt x="150495" y="672465"/>
                  <a:pt x="211455" y="733425"/>
                </a:cubicBezTo>
                <a:cubicBezTo>
                  <a:pt x="219075" y="741045"/>
                  <a:pt x="219075" y="753428"/>
                  <a:pt x="211455" y="762000"/>
                </a:cubicBezTo>
                <a:cubicBezTo>
                  <a:pt x="207645" y="765810"/>
                  <a:pt x="202882" y="767715"/>
                  <a:pt x="197167" y="767715"/>
                </a:cubicBezTo>
                <a:cubicBezTo>
                  <a:pt x="192405" y="767715"/>
                  <a:pt x="186690" y="765810"/>
                  <a:pt x="182880" y="762000"/>
                </a:cubicBezTo>
                <a:cubicBezTo>
                  <a:pt x="114300" y="693420"/>
                  <a:pt x="57150" y="530542"/>
                  <a:pt x="54292" y="523875"/>
                </a:cubicBezTo>
                <a:cubicBezTo>
                  <a:pt x="54292" y="523875"/>
                  <a:pt x="54292" y="523875"/>
                  <a:pt x="54292" y="523875"/>
                </a:cubicBezTo>
                <a:cubicBezTo>
                  <a:pt x="42863" y="488632"/>
                  <a:pt x="50482" y="457200"/>
                  <a:pt x="72390" y="441960"/>
                </a:cubicBezTo>
                <a:cubicBezTo>
                  <a:pt x="85725" y="433388"/>
                  <a:pt x="101917" y="430530"/>
                  <a:pt x="117157" y="434340"/>
                </a:cubicBezTo>
                <a:cubicBezTo>
                  <a:pt x="134302" y="441007"/>
                  <a:pt x="147638" y="450532"/>
                  <a:pt x="156210" y="465772"/>
                </a:cubicBezTo>
                <a:close/>
                <a:moveTo>
                  <a:pt x="234315" y="146685"/>
                </a:moveTo>
                <a:cubicBezTo>
                  <a:pt x="245745" y="146685"/>
                  <a:pt x="254317" y="138113"/>
                  <a:pt x="254317" y="126682"/>
                </a:cubicBezTo>
                <a:lnTo>
                  <a:pt x="254317" y="20003"/>
                </a:lnTo>
                <a:cubicBezTo>
                  <a:pt x="254317" y="8572"/>
                  <a:pt x="245745" y="0"/>
                  <a:pt x="234315" y="0"/>
                </a:cubicBezTo>
                <a:cubicBezTo>
                  <a:pt x="222885" y="0"/>
                  <a:pt x="214313" y="8572"/>
                  <a:pt x="214313" y="20003"/>
                </a:cubicBezTo>
                <a:lnTo>
                  <a:pt x="214313" y="126682"/>
                </a:lnTo>
                <a:cubicBezTo>
                  <a:pt x="214313" y="137160"/>
                  <a:pt x="222885" y="146685"/>
                  <a:pt x="234315" y="146685"/>
                </a:cubicBezTo>
                <a:close/>
                <a:moveTo>
                  <a:pt x="338138" y="233363"/>
                </a:moveTo>
                <a:cubicBezTo>
                  <a:pt x="338138" y="244792"/>
                  <a:pt x="346710" y="253365"/>
                  <a:pt x="358140" y="253365"/>
                </a:cubicBezTo>
                <a:lnTo>
                  <a:pt x="464820" y="253365"/>
                </a:lnTo>
                <a:cubicBezTo>
                  <a:pt x="476250" y="253365"/>
                  <a:pt x="484822" y="244792"/>
                  <a:pt x="484822" y="233363"/>
                </a:cubicBezTo>
                <a:cubicBezTo>
                  <a:pt x="484822" y="221932"/>
                  <a:pt x="476250" y="213360"/>
                  <a:pt x="464820" y="213360"/>
                </a:cubicBezTo>
                <a:lnTo>
                  <a:pt x="358140" y="213360"/>
                </a:lnTo>
                <a:cubicBezTo>
                  <a:pt x="346710" y="213360"/>
                  <a:pt x="338138" y="222885"/>
                  <a:pt x="338138" y="233363"/>
                </a:cubicBezTo>
                <a:close/>
                <a:moveTo>
                  <a:pt x="320040" y="168592"/>
                </a:moveTo>
                <a:cubicBezTo>
                  <a:pt x="324802" y="168592"/>
                  <a:pt x="330517" y="166688"/>
                  <a:pt x="334327" y="162878"/>
                </a:cubicBezTo>
                <a:lnTo>
                  <a:pt x="409575" y="87630"/>
                </a:lnTo>
                <a:cubicBezTo>
                  <a:pt x="417195" y="80010"/>
                  <a:pt x="417195" y="67628"/>
                  <a:pt x="409575" y="59055"/>
                </a:cubicBezTo>
                <a:cubicBezTo>
                  <a:pt x="401955" y="51435"/>
                  <a:pt x="388620" y="51435"/>
                  <a:pt x="381000" y="59055"/>
                </a:cubicBezTo>
                <a:lnTo>
                  <a:pt x="305752" y="134303"/>
                </a:lnTo>
                <a:cubicBezTo>
                  <a:pt x="298132" y="141922"/>
                  <a:pt x="298132" y="154305"/>
                  <a:pt x="305752" y="162878"/>
                </a:cubicBezTo>
                <a:cubicBezTo>
                  <a:pt x="309563" y="166688"/>
                  <a:pt x="315277" y="168592"/>
                  <a:pt x="320040" y="168592"/>
                </a:cubicBezTo>
                <a:close/>
                <a:moveTo>
                  <a:pt x="20002" y="267653"/>
                </a:moveTo>
                <a:lnTo>
                  <a:pt x="126682" y="267653"/>
                </a:lnTo>
                <a:cubicBezTo>
                  <a:pt x="138113" y="267653"/>
                  <a:pt x="146685" y="259080"/>
                  <a:pt x="146685" y="247650"/>
                </a:cubicBezTo>
                <a:cubicBezTo>
                  <a:pt x="146685" y="236220"/>
                  <a:pt x="138113" y="227647"/>
                  <a:pt x="126682" y="227647"/>
                </a:cubicBezTo>
                <a:lnTo>
                  <a:pt x="20002" y="227647"/>
                </a:lnTo>
                <a:cubicBezTo>
                  <a:pt x="8572" y="227647"/>
                  <a:pt x="0" y="236220"/>
                  <a:pt x="0" y="247650"/>
                </a:cubicBezTo>
                <a:cubicBezTo>
                  <a:pt x="0" y="259080"/>
                  <a:pt x="8572" y="267653"/>
                  <a:pt x="20002" y="267653"/>
                </a:cubicBezTo>
                <a:close/>
                <a:moveTo>
                  <a:pt x="135255" y="175260"/>
                </a:moveTo>
                <a:cubicBezTo>
                  <a:pt x="139065" y="179070"/>
                  <a:pt x="143827" y="180975"/>
                  <a:pt x="149542" y="180975"/>
                </a:cubicBezTo>
                <a:cubicBezTo>
                  <a:pt x="155257" y="180975"/>
                  <a:pt x="160020" y="179070"/>
                  <a:pt x="163830" y="175260"/>
                </a:cubicBezTo>
                <a:cubicBezTo>
                  <a:pt x="171450" y="167640"/>
                  <a:pt x="171450" y="155257"/>
                  <a:pt x="163830" y="146685"/>
                </a:cubicBezTo>
                <a:lnTo>
                  <a:pt x="88582" y="71438"/>
                </a:lnTo>
                <a:cubicBezTo>
                  <a:pt x="80963" y="63817"/>
                  <a:pt x="67627" y="63817"/>
                  <a:pt x="60007" y="71438"/>
                </a:cubicBezTo>
                <a:cubicBezTo>
                  <a:pt x="52388" y="79057"/>
                  <a:pt x="52388" y="91440"/>
                  <a:pt x="60007" y="100013"/>
                </a:cubicBezTo>
                <a:lnTo>
                  <a:pt x="135255" y="17526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tângulo 56">
            <a:extLst>
              <a:ext uri="{FF2B5EF4-FFF2-40B4-BE49-F238E27FC236}">
                <a16:creationId xmlns:a16="http://schemas.microsoft.com/office/drawing/2014/main" id="{892C8513-4006-AC40-9A18-0D8B257E5695}"/>
              </a:ext>
            </a:extLst>
          </p:cNvPr>
          <p:cNvSpPr/>
          <p:nvPr userDrawn="1"/>
        </p:nvSpPr>
        <p:spPr>
          <a:xfrm>
            <a:off x="5280499" y="2538341"/>
            <a:ext cx="2289632" cy="553998"/>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Build a Personal </a:t>
            </a:r>
            <a:b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Connection</a:t>
            </a:r>
            <a:endParaRPr kumimoji="0" lang="pt-BR"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tângulo 57">
            <a:extLst>
              <a:ext uri="{FF2B5EF4-FFF2-40B4-BE49-F238E27FC236}">
                <a16:creationId xmlns:a16="http://schemas.microsoft.com/office/drawing/2014/main" id="{42272C32-E75C-4C4E-82DE-F1BB4379EF5E}"/>
              </a:ext>
            </a:extLst>
          </p:cNvPr>
          <p:cNvSpPr/>
          <p:nvPr userDrawn="1"/>
        </p:nvSpPr>
        <p:spPr>
          <a:xfrm>
            <a:off x="8464132" y="2538341"/>
            <a:ext cx="3147173" cy="323165"/>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lang="en-US" sz="1600" b="1" kern="0" dirty="0">
                <a:solidFill>
                  <a:schemeClr val="bg1"/>
                </a:solidFill>
                <a:latin typeface="Arial" panose="020B0604020202020204" pitchFamily="34" charset="0"/>
                <a:cs typeface="Arial" panose="020B0604020202020204" pitchFamily="34" charset="0"/>
              </a:rPr>
              <a:t>Use Features &amp; </a:t>
            </a: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Benefits</a:t>
            </a:r>
          </a:p>
        </p:txBody>
      </p:sp>
      <p:sp>
        <p:nvSpPr>
          <p:cNvPr id="9" name="Gráfico 54">
            <a:extLst>
              <a:ext uri="{FF2B5EF4-FFF2-40B4-BE49-F238E27FC236}">
                <a16:creationId xmlns:a16="http://schemas.microsoft.com/office/drawing/2014/main" id="{9B877BF9-317D-6643-B151-763642DE7DB2}"/>
              </a:ext>
            </a:extLst>
          </p:cNvPr>
          <p:cNvSpPr/>
          <p:nvPr userDrawn="1"/>
        </p:nvSpPr>
        <p:spPr>
          <a:xfrm>
            <a:off x="5904995" y="3912378"/>
            <a:ext cx="715665" cy="559113"/>
          </a:xfrm>
          <a:custGeom>
            <a:avLst/>
            <a:gdLst>
              <a:gd name="connsiteX0" fmla="*/ 28575 w 609600"/>
              <a:gd name="connsiteY0" fmla="*/ 142875 h 476250"/>
              <a:gd name="connsiteX1" fmla="*/ 333375 w 609600"/>
              <a:gd name="connsiteY1" fmla="*/ 142875 h 476250"/>
              <a:gd name="connsiteX2" fmla="*/ 333375 w 609600"/>
              <a:gd name="connsiteY2" fmla="*/ 142875 h 476250"/>
              <a:gd name="connsiteX3" fmla="*/ 506559 w 609600"/>
              <a:gd name="connsiteY3" fmla="*/ 142875 h 476250"/>
              <a:gd name="connsiteX4" fmla="*/ 466668 w 609600"/>
              <a:gd name="connsiteY4" fmla="*/ 178784 h 476250"/>
              <a:gd name="connsiteX5" fmla="*/ 466725 w 609600"/>
              <a:gd name="connsiteY5" fmla="*/ 178870 h 476250"/>
              <a:gd name="connsiteX6" fmla="*/ 457200 w 609600"/>
              <a:gd name="connsiteY6" fmla="*/ 200035 h 476250"/>
              <a:gd name="connsiteX7" fmla="*/ 485775 w 609600"/>
              <a:gd name="connsiteY7" fmla="*/ 228610 h 476250"/>
              <a:gd name="connsiteX8" fmla="*/ 504825 w 609600"/>
              <a:gd name="connsiteY8" fmla="*/ 221199 h 476250"/>
              <a:gd name="connsiteX9" fmla="*/ 504892 w 609600"/>
              <a:gd name="connsiteY9" fmla="*/ 221275 h 476250"/>
              <a:gd name="connsiteX10" fmla="*/ 600142 w 609600"/>
              <a:gd name="connsiteY10" fmla="*/ 135550 h 476250"/>
              <a:gd name="connsiteX11" fmla="*/ 600075 w 609600"/>
              <a:gd name="connsiteY11" fmla="*/ 135465 h 476250"/>
              <a:gd name="connsiteX12" fmla="*/ 609600 w 609600"/>
              <a:gd name="connsiteY12" fmla="*/ 114300 h 476250"/>
              <a:gd name="connsiteX13" fmla="*/ 600075 w 609600"/>
              <a:gd name="connsiteY13" fmla="*/ 93135 h 476250"/>
              <a:gd name="connsiteX14" fmla="*/ 600142 w 609600"/>
              <a:gd name="connsiteY14" fmla="*/ 93059 h 476250"/>
              <a:gd name="connsiteX15" fmla="*/ 504892 w 609600"/>
              <a:gd name="connsiteY15" fmla="*/ 7334 h 476250"/>
              <a:gd name="connsiteX16" fmla="*/ 504825 w 609600"/>
              <a:gd name="connsiteY16" fmla="*/ 7410 h 476250"/>
              <a:gd name="connsiteX17" fmla="*/ 485775 w 609600"/>
              <a:gd name="connsiteY17" fmla="*/ 0 h 476250"/>
              <a:gd name="connsiteX18" fmla="*/ 457200 w 609600"/>
              <a:gd name="connsiteY18" fmla="*/ 28575 h 476250"/>
              <a:gd name="connsiteX19" fmla="*/ 466725 w 609600"/>
              <a:gd name="connsiteY19" fmla="*/ 49740 h 476250"/>
              <a:gd name="connsiteX20" fmla="*/ 466658 w 609600"/>
              <a:gd name="connsiteY20" fmla="*/ 49816 h 476250"/>
              <a:gd name="connsiteX21" fmla="*/ 506559 w 609600"/>
              <a:gd name="connsiteY21" fmla="*/ 85725 h 476250"/>
              <a:gd name="connsiteX22" fmla="*/ 371475 w 609600"/>
              <a:gd name="connsiteY22" fmla="*/ 85725 h 476250"/>
              <a:gd name="connsiteX23" fmla="*/ 371475 w 609600"/>
              <a:gd name="connsiteY23" fmla="*/ 85725 h 476250"/>
              <a:gd name="connsiteX24" fmla="*/ 247650 w 609600"/>
              <a:gd name="connsiteY24" fmla="*/ 85725 h 476250"/>
              <a:gd name="connsiteX25" fmla="*/ 247650 w 609600"/>
              <a:gd name="connsiteY25" fmla="*/ 85725 h 476250"/>
              <a:gd name="connsiteX26" fmla="*/ 103041 w 609600"/>
              <a:gd name="connsiteY26" fmla="*/ 85725 h 476250"/>
              <a:gd name="connsiteX27" fmla="*/ 103041 w 609600"/>
              <a:gd name="connsiteY27" fmla="*/ 85725 h 476250"/>
              <a:gd name="connsiteX28" fmla="*/ 28575 w 609600"/>
              <a:gd name="connsiteY28" fmla="*/ 85725 h 476250"/>
              <a:gd name="connsiteX29" fmla="*/ 0 w 609600"/>
              <a:gd name="connsiteY29" fmla="*/ 114300 h 476250"/>
              <a:gd name="connsiteX30" fmla="*/ 28575 w 609600"/>
              <a:gd name="connsiteY30" fmla="*/ 142875 h 476250"/>
              <a:gd name="connsiteX31" fmla="*/ 581025 w 609600"/>
              <a:gd name="connsiteY31" fmla="*/ 333375 h 476250"/>
              <a:gd name="connsiteX32" fmla="*/ 506559 w 609600"/>
              <a:gd name="connsiteY32" fmla="*/ 333375 h 476250"/>
              <a:gd name="connsiteX33" fmla="*/ 506559 w 609600"/>
              <a:gd name="connsiteY33" fmla="*/ 333375 h 476250"/>
              <a:gd name="connsiteX34" fmla="*/ 361950 w 609600"/>
              <a:gd name="connsiteY34" fmla="*/ 333375 h 476250"/>
              <a:gd name="connsiteX35" fmla="*/ 361950 w 609600"/>
              <a:gd name="connsiteY35" fmla="*/ 333375 h 476250"/>
              <a:gd name="connsiteX36" fmla="*/ 238125 w 609600"/>
              <a:gd name="connsiteY36" fmla="*/ 333375 h 476250"/>
              <a:gd name="connsiteX37" fmla="*/ 238125 w 609600"/>
              <a:gd name="connsiteY37" fmla="*/ 333375 h 476250"/>
              <a:gd name="connsiteX38" fmla="*/ 103041 w 609600"/>
              <a:gd name="connsiteY38" fmla="*/ 333375 h 476250"/>
              <a:gd name="connsiteX39" fmla="*/ 142942 w 609600"/>
              <a:gd name="connsiteY39" fmla="*/ 297466 h 476250"/>
              <a:gd name="connsiteX40" fmla="*/ 142875 w 609600"/>
              <a:gd name="connsiteY40" fmla="*/ 297399 h 476250"/>
              <a:gd name="connsiteX41" fmla="*/ 152400 w 609600"/>
              <a:gd name="connsiteY41" fmla="*/ 276225 h 476250"/>
              <a:gd name="connsiteX42" fmla="*/ 123825 w 609600"/>
              <a:gd name="connsiteY42" fmla="*/ 247650 h 476250"/>
              <a:gd name="connsiteX43" fmla="*/ 104775 w 609600"/>
              <a:gd name="connsiteY43" fmla="*/ 255051 h 476250"/>
              <a:gd name="connsiteX44" fmla="*/ 104708 w 609600"/>
              <a:gd name="connsiteY44" fmla="*/ 254975 h 476250"/>
              <a:gd name="connsiteX45" fmla="*/ 9458 w 609600"/>
              <a:gd name="connsiteY45" fmla="*/ 340700 h 476250"/>
              <a:gd name="connsiteX46" fmla="*/ 9525 w 609600"/>
              <a:gd name="connsiteY46" fmla="*/ 340776 h 476250"/>
              <a:gd name="connsiteX47" fmla="*/ 0 w 609600"/>
              <a:gd name="connsiteY47" fmla="*/ 361950 h 476250"/>
              <a:gd name="connsiteX48" fmla="*/ 9525 w 609600"/>
              <a:gd name="connsiteY48" fmla="*/ 383124 h 476250"/>
              <a:gd name="connsiteX49" fmla="*/ 9458 w 609600"/>
              <a:gd name="connsiteY49" fmla="*/ 383191 h 476250"/>
              <a:gd name="connsiteX50" fmla="*/ 104708 w 609600"/>
              <a:gd name="connsiteY50" fmla="*/ 468916 h 476250"/>
              <a:gd name="connsiteX51" fmla="*/ 104775 w 609600"/>
              <a:gd name="connsiteY51" fmla="*/ 468849 h 476250"/>
              <a:gd name="connsiteX52" fmla="*/ 123825 w 609600"/>
              <a:gd name="connsiteY52" fmla="*/ 476250 h 476250"/>
              <a:gd name="connsiteX53" fmla="*/ 152400 w 609600"/>
              <a:gd name="connsiteY53" fmla="*/ 447675 h 476250"/>
              <a:gd name="connsiteX54" fmla="*/ 142875 w 609600"/>
              <a:gd name="connsiteY54" fmla="*/ 426501 h 476250"/>
              <a:gd name="connsiteX55" fmla="*/ 142942 w 609600"/>
              <a:gd name="connsiteY55" fmla="*/ 426425 h 476250"/>
              <a:gd name="connsiteX56" fmla="*/ 103041 w 609600"/>
              <a:gd name="connsiteY56" fmla="*/ 390525 h 476250"/>
              <a:gd name="connsiteX57" fmla="*/ 333375 w 609600"/>
              <a:gd name="connsiteY57" fmla="*/ 390525 h 476250"/>
              <a:gd name="connsiteX58" fmla="*/ 333375 w 609600"/>
              <a:gd name="connsiteY58" fmla="*/ 390525 h 476250"/>
              <a:gd name="connsiteX59" fmla="*/ 581025 w 609600"/>
              <a:gd name="connsiteY59" fmla="*/ 390525 h 476250"/>
              <a:gd name="connsiteX60" fmla="*/ 609600 w 609600"/>
              <a:gd name="connsiteY60" fmla="*/ 361950 h 476250"/>
              <a:gd name="connsiteX61" fmla="*/ 581025 w 609600"/>
              <a:gd name="connsiteY61" fmla="*/ 33337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9600" h="476250">
                <a:moveTo>
                  <a:pt x="28575" y="142875"/>
                </a:moveTo>
                <a:lnTo>
                  <a:pt x="333375" y="142875"/>
                </a:lnTo>
                <a:lnTo>
                  <a:pt x="333375" y="142875"/>
                </a:lnTo>
                <a:lnTo>
                  <a:pt x="506559" y="142875"/>
                </a:lnTo>
                <a:lnTo>
                  <a:pt x="466668" y="178784"/>
                </a:lnTo>
                <a:lnTo>
                  <a:pt x="466725" y="178870"/>
                </a:lnTo>
                <a:cubicBezTo>
                  <a:pt x="460924" y="184099"/>
                  <a:pt x="457200" y="191595"/>
                  <a:pt x="457200" y="200035"/>
                </a:cubicBezTo>
                <a:cubicBezTo>
                  <a:pt x="457200" y="215817"/>
                  <a:pt x="469992" y="228610"/>
                  <a:pt x="485775" y="228610"/>
                </a:cubicBezTo>
                <a:cubicBezTo>
                  <a:pt x="493119" y="228610"/>
                  <a:pt x="499758" y="225762"/>
                  <a:pt x="504825" y="221199"/>
                </a:cubicBezTo>
                <a:lnTo>
                  <a:pt x="504892" y="221275"/>
                </a:lnTo>
                <a:lnTo>
                  <a:pt x="600142" y="135550"/>
                </a:lnTo>
                <a:lnTo>
                  <a:pt x="600075" y="135465"/>
                </a:lnTo>
                <a:cubicBezTo>
                  <a:pt x="605876" y="130235"/>
                  <a:pt x="609600" y="122730"/>
                  <a:pt x="609600" y="114300"/>
                </a:cubicBezTo>
                <a:cubicBezTo>
                  <a:pt x="609600" y="105870"/>
                  <a:pt x="605876" y="98365"/>
                  <a:pt x="600075" y="93135"/>
                </a:cubicBezTo>
                <a:lnTo>
                  <a:pt x="600142" y="93059"/>
                </a:lnTo>
                <a:lnTo>
                  <a:pt x="504892" y="7334"/>
                </a:lnTo>
                <a:lnTo>
                  <a:pt x="504825" y="7410"/>
                </a:lnTo>
                <a:cubicBezTo>
                  <a:pt x="499758" y="2858"/>
                  <a:pt x="493119" y="0"/>
                  <a:pt x="485775" y="0"/>
                </a:cubicBezTo>
                <a:cubicBezTo>
                  <a:pt x="469992" y="0"/>
                  <a:pt x="457200" y="12792"/>
                  <a:pt x="457200" y="28575"/>
                </a:cubicBezTo>
                <a:cubicBezTo>
                  <a:pt x="457200" y="37005"/>
                  <a:pt x="460924" y="44510"/>
                  <a:pt x="466725" y="49740"/>
                </a:cubicBezTo>
                <a:lnTo>
                  <a:pt x="466658" y="49816"/>
                </a:lnTo>
                <a:lnTo>
                  <a:pt x="506559" y="85725"/>
                </a:lnTo>
                <a:lnTo>
                  <a:pt x="371475" y="85725"/>
                </a:lnTo>
                <a:lnTo>
                  <a:pt x="371475" y="85725"/>
                </a:lnTo>
                <a:lnTo>
                  <a:pt x="247650" y="85725"/>
                </a:lnTo>
                <a:lnTo>
                  <a:pt x="247650" y="85725"/>
                </a:lnTo>
                <a:lnTo>
                  <a:pt x="103041" y="85725"/>
                </a:lnTo>
                <a:lnTo>
                  <a:pt x="103041" y="85725"/>
                </a:lnTo>
                <a:lnTo>
                  <a:pt x="28575" y="85725"/>
                </a:lnTo>
                <a:cubicBezTo>
                  <a:pt x="12792" y="85725"/>
                  <a:pt x="0" y="98517"/>
                  <a:pt x="0" y="114300"/>
                </a:cubicBezTo>
                <a:cubicBezTo>
                  <a:pt x="0" y="130083"/>
                  <a:pt x="12792" y="142875"/>
                  <a:pt x="28575" y="142875"/>
                </a:cubicBezTo>
                <a:close/>
                <a:moveTo>
                  <a:pt x="581025" y="333375"/>
                </a:moveTo>
                <a:lnTo>
                  <a:pt x="506559" y="333375"/>
                </a:lnTo>
                <a:lnTo>
                  <a:pt x="506559" y="333375"/>
                </a:lnTo>
                <a:lnTo>
                  <a:pt x="361950" y="333375"/>
                </a:lnTo>
                <a:lnTo>
                  <a:pt x="361950" y="333375"/>
                </a:lnTo>
                <a:lnTo>
                  <a:pt x="238125" y="333375"/>
                </a:lnTo>
                <a:lnTo>
                  <a:pt x="238125" y="333375"/>
                </a:lnTo>
                <a:lnTo>
                  <a:pt x="103041" y="333375"/>
                </a:lnTo>
                <a:lnTo>
                  <a:pt x="142942" y="297466"/>
                </a:lnTo>
                <a:lnTo>
                  <a:pt x="142875" y="297399"/>
                </a:lnTo>
                <a:cubicBezTo>
                  <a:pt x="148685" y="292160"/>
                  <a:pt x="152400" y="284664"/>
                  <a:pt x="152400" y="276225"/>
                </a:cubicBezTo>
                <a:cubicBezTo>
                  <a:pt x="152400" y="260442"/>
                  <a:pt x="139608" y="247650"/>
                  <a:pt x="123825" y="247650"/>
                </a:cubicBezTo>
                <a:cubicBezTo>
                  <a:pt x="116472" y="247650"/>
                  <a:pt x="109842" y="250508"/>
                  <a:pt x="104775" y="255051"/>
                </a:cubicBezTo>
                <a:lnTo>
                  <a:pt x="104708" y="254975"/>
                </a:lnTo>
                <a:lnTo>
                  <a:pt x="9458" y="340700"/>
                </a:lnTo>
                <a:lnTo>
                  <a:pt x="9525" y="340776"/>
                </a:lnTo>
                <a:cubicBezTo>
                  <a:pt x="3724" y="346024"/>
                  <a:pt x="0" y="353520"/>
                  <a:pt x="0" y="361950"/>
                </a:cubicBezTo>
                <a:cubicBezTo>
                  <a:pt x="0" y="370380"/>
                  <a:pt x="3724" y="377876"/>
                  <a:pt x="9525" y="383124"/>
                </a:cubicBezTo>
                <a:lnTo>
                  <a:pt x="9458" y="383191"/>
                </a:lnTo>
                <a:lnTo>
                  <a:pt x="104708" y="468916"/>
                </a:lnTo>
                <a:lnTo>
                  <a:pt x="104775" y="468849"/>
                </a:lnTo>
                <a:cubicBezTo>
                  <a:pt x="109842" y="473402"/>
                  <a:pt x="116481" y="476250"/>
                  <a:pt x="123825" y="476250"/>
                </a:cubicBezTo>
                <a:cubicBezTo>
                  <a:pt x="139608" y="476250"/>
                  <a:pt x="152400" y="463458"/>
                  <a:pt x="152400" y="447675"/>
                </a:cubicBezTo>
                <a:cubicBezTo>
                  <a:pt x="152400" y="439245"/>
                  <a:pt x="148676" y="431740"/>
                  <a:pt x="142875" y="426501"/>
                </a:cubicBezTo>
                <a:lnTo>
                  <a:pt x="142942" y="426425"/>
                </a:lnTo>
                <a:lnTo>
                  <a:pt x="103041" y="390525"/>
                </a:lnTo>
                <a:lnTo>
                  <a:pt x="333375" y="390525"/>
                </a:lnTo>
                <a:lnTo>
                  <a:pt x="333375" y="390525"/>
                </a:lnTo>
                <a:lnTo>
                  <a:pt x="581025" y="390525"/>
                </a:lnTo>
                <a:cubicBezTo>
                  <a:pt x="596808" y="390525"/>
                  <a:pt x="609600" y="377733"/>
                  <a:pt x="609600" y="361950"/>
                </a:cubicBezTo>
                <a:cubicBezTo>
                  <a:pt x="609600" y="346167"/>
                  <a:pt x="596808" y="333375"/>
                  <a:pt x="581025" y="33337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Gráfico 73">
            <a:extLst>
              <a:ext uri="{FF2B5EF4-FFF2-40B4-BE49-F238E27FC236}">
                <a16:creationId xmlns:a16="http://schemas.microsoft.com/office/drawing/2014/main" id="{D2CEBCB5-FA27-0B45-810C-F2A01790ABCE}"/>
              </a:ext>
            </a:extLst>
          </p:cNvPr>
          <p:cNvSpPr/>
          <p:nvPr userDrawn="1"/>
        </p:nvSpPr>
        <p:spPr>
          <a:xfrm>
            <a:off x="8898203" y="3845983"/>
            <a:ext cx="984043" cy="670912"/>
          </a:xfrm>
          <a:custGeom>
            <a:avLst/>
            <a:gdLst>
              <a:gd name="connsiteX0" fmla="*/ 587721 w 838203"/>
              <a:gd name="connsiteY0" fmla="*/ 152 h 571480"/>
              <a:gd name="connsiteX1" fmla="*/ 582962 w 838203"/>
              <a:gd name="connsiteY1" fmla="*/ 1343 h 571480"/>
              <a:gd name="connsiteX2" fmla="*/ 300404 w 838203"/>
              <a:gd name="connsiteY2" fmla="*/ 114424 h 571480"/>
              <a:gd name="connsiteX3" fmla="*/ 66625 w 838203"/>
              <a:gd name="connsiteY3" fmla="*/ 114424 h 571480"/>
              <a:gd name="connsiteX4" fmla="*/ 0 w 838203"/>
              <a:gd name="connsiteY4" fmla="*/ 181080 h 571480"/>
              <a:gd name="connsiteX5" fmla="*/ 0 w 838203"/>
              <a:gd name="connsiteY5" fmla="*/ 333451 h 571480"/>
              <a:gd name="connsiteX6" fmla="*/ 66625 w 838203"/>
              <a:gd name="connsiteY6" fmla="*/ 400126 h 571480"/>
              <a:gd name="connsiteX7" fmla="*/ 95178 w 838203"/>
              <a:gd name="connsiteY7" fmla="*/ 400126 h 571480"/>
              <a:gd name="connsiteX8" fmla="*/ 95178 w 838203"/>
              <a:gd name="connsiteY8" fmla="*/ 523856 h 571480"/>
              <a:gd name="connsiteX9" fmla="*/ 107372 w 838203"/>
              <a:gd name="connsiteY9" fmla="*/ 556907 h 571480"/>
              <a:gd name="connsiteX10" fmla="*/ 142766 w 838203"/>
              <a:gd name="connsiteY10" fmla="*/ 571481 h 571480"/>
              <a:gd name="connsiteX11" fmla="*/ 180837 w 838203"/>
              <a:gd name="connsiteY11" fmla="*/ 571481 h 571480"/>
              <a:gd name="connsiteX12" fmla="*/ 216232 w 838203"/>
              <a:gd name="connsiteY12" fmla="*/ 556907 h 571480"/>
              <a:gd name="connsiteX13" fmla="*/ 228426 w 838203"/>
              <a:gd name="connsiteY13" fmla="*/ 523856 h 571480"/>
              <a:gd name="connsiteX14" fmla="*/ 228426 w 838203"/>
              <a:gd name="connsiteY14" fmla="*/ 400126 h 571480"/>
              <a:gd name="connsiteX15" fmla="*/ 300999 w 838203"/>
              <a:gd name="connsiteY15" fmla="*/ 400126 h 571480"/>
              <a:gd name="connsiteX16" fmla="*/ 582962 w 838203"/>
              <a:gd name="connsiteY16" fmla="*/ 512902 h 571480"/>
              <a:gd name="connsiteX17" fmla="*/ 607747 w 838203"/>
              <a:gd name="connsiteY17" fmla="*/ 502329 h 571480"/>
              <a:gd name="connsiteX18" fmla="*/ 609136 w 838203"/>
              <a:gd name="connsiteY18" fmla="*/ 495281 h 571480"/>
              <a:gd name="connsiteX19" fmla="*/ 609136 w 838203"/>
              <a:gd name="connsiteY19" fmla="*/ 257260 h 571480"/>
              <a:gd name="connsiteX20" fmla="*/ 609136 w 838203"/>
              <a:gd name="connsiteY20" fmla="*/ 19193 h 571480"/>
              <a:gd name="connsiteX21" fmla="*/ 590246 w 838203"/>
              <a:gd name="connsiteY21" fmla="*/ 0 h 571480"/>
              <a:gd name="connsiteX22" fmla="*/ 587721 w 838203"/>
              <a:gd name="connsiteY22" fmla="*/ 152 h 571480"/>
              <a:gd name="connsiteX23" fmla="*/ 816742 w 838203"/>
              <a:gd name="connsiteY23" fmla="*/ 28423 h 571480"/>
              <a:gd name="connsiteX24" fmla="*/ 808413 w 838203"/>
              <a:gd name="connsiteY24" fmla="*/ 31395 h 571480"/>
              <a:gd name="connsiteX25" fmla="*/ 656130 w 838203"/>
              <a:gd name="connsiteY25" fmla="*/ 126625 h 571480"/>
              <a:gd name="connsiteX26" fmla="*/ 650016 w 838203"/>
              <a:gd name="connsiteY26" fmla="*/ 152952 h 571480"/>
              <a:gd name="connsiteX27" fmla="*/ 676334 w 838203"/>
              <a:gd name="connsiteY27" fmla="*/ 159068 h 571480"/>
              <a:gd name="connsiteX28" fmla="*/ 676355 w 838203"/>
              <a:gd name="connsiteY28" fmla="*/ 159058 h 571480"/>
              <a:gd name="connsiteX29" fmla="*/ 828639 w 838203"/>
              <a:gd name="connsiteY29" fmla="*/ 63837 h 571480"/>
              <a:gd name="connsiteX30" fmla="*/ 835674 w 838203"/>
              <a:gd name="connsiteY30" fmla="*/ 37833 h 571480"/>
              <a:gd name="connsiteX31" fmla="*/ 816742 w 838203"/>
              <a:gd name="connsiteY31" fmla="*/ 28423 h 571480"/>
              <a:gd name="connsiteX32" fmla="*/ 571065 w 838203"/>
              <a:gd name="connsiteY32" fmla="*/ 47168 h 571480"/>
              <a:gd name="connsiteX33" fmla="*/ 571065 w 838203"/>
              <a:gd name="connsiteY33" fmla="*/ 257260 h 571480"/>
              <a:gd name="connsiteX34" fmla="*/ 571065 w 838203"/>
              <a:gd name="connsiteY34" fmla="*/ 467087 h 571480"/>
              <a:gd name="connsiteX35" fmla="*/ 323603 w 838203"/>
              <a:gd name="connsiteY35" fmla="*/ 367932 h 571480"/>
              <a:gd name="connsiteX36" fmla="*/ 323603 w 838203"/>
              <a:gd name="connsiteY36" fmla="*/ 146266 h 571480"/>
              <a:gd name="connsiteX37" fmla="*/ 571065 w 838203"/>
              <a:gd name="connsiteY37" fmla="*/ 47168 h 571480"/>
              <a:gd name="connsiteX38" fmla="*/ 66625 w 838203"/>
              <a:gd name="connsiteY38" fmla="*/ 152515 h 571480"/>
              <a:gd name="connsiteX39" fmla="*/ 190355 w 838203"/>
              <a:gd name="connsiteY39" fmla="*/ 152515 h 571480"/>
              <a:gd name="connsiteX40" fmla="*/ 190355 w 838203"/>
              <a:gd name="connsiteY40" fmla="*/ 362026 h 571480"/>
              <a:gd name="connsiteX41" fmla="*/ 66625 w 838203"/>
              <a:gd name="connsiteY41" fmla="*/ 362026 h 571480"/>
              <a:gd name="connsiteX42" fmla="*/ 38071 w 838203"/>
              <a:gd name="connsiteY42" fmla="*/ 333451 h 571480"/>
              <a:gd name="connsiteX43" fmla="*/ 38071 w 838203"/>
              <a:gd name="connsiteY43" fmla="*/ 181080 h 571480"/>
              <a:gd name="connsiteX44" fmla="*/ 66625 w 838203"/>
              <a:gd name="connsiteY44" fmla="*/ 152515 h 571480"/>
              <a:gd name="connsiteX45" fmla="*/ 228426 w 838203"/>
              <a:gd name="connsiteY45" fmla="*/ 152515 h 571480"/>
              <a:gd name="connsiteX46" fmla="*/ 285533 w 838203"/>
              <a:gd name="connsiteY46" fmla="*/ 152515 h 571480"/>
              <a:gd name="connsiteX47" fmla="*/ 285533 w 838203"/>
              <a:gd name="connsiteY47" fmla="*/ 362026 h 571480"/>
              <a:gd name="connsiteX48" fmla="*/ 228426 w 838203"/>
              <a:gd name="connsiteY48" fmla="*/ 362026 h 571480"/>
              <a:gd name="connsiteX49" fmla="*/ 228426 w 838203"/>
              <a:gd name="connsiteY49" fmla="*/ 152515 h 571480"/>
              <a:gd name="connsiteX50" fmla="*/ 664457 w 838203"/>
              <a:gd name="connsiteY50" fmla="*/ 238210 h 571480"/>
              <a:gd name="connsiteX51" fmla="*/ 646311 w 838203"/>
              <a:gd name="connsiteY51" fmla="*/ 258146 h 571480"/>
              <a:gd name="connsiteX52" fmla="*/ 666236 w 838203"/>
              <a:gd name="connsiteY52" fmla="*/ 276301 h 571480"/>
              <a:gd name="connsiteX53" fmla="*/ 666242 w 838203"/>
              <a:gd name="connsiteY53" fmla="*/ 276301 h 571480"/>
              <a:gd name="connsiteX54" fmla="*/ 818526 w 838203"/>
              <a:gd name="connsiteY54" fmla="*/ 276301 h 571480"/>
              <a:gd name="connsiteX55" fmla="*/ 837824 w 838203"/>
              <a:gd name="connsiteY55" fmla="*/ 257518 h 571480"/>
              <a:gd name="connsiteX56" fmla="*/ 819050 w 838203"/>
              <a:gd name="connsiteY56" fmla="*/ 238210 h 571480"/>
              <a:gd name="connsiteX57" fmla="*/ 818526 w 838203"/>
              <a:gd name="connsiteY57" fmla="*/ 238210 h 571480"/>
              <a:gd name="connsiteX58" fmla="*/ 666242 w 838203"/>
              <a:gd name="connsiteY58" fmla="*/ 238210 h 571480"/>
              <a:gd name="connsiteX59" fmla="*/ 664457 w 838203"/>
              <a:gd name="connsiteY59" fmla="*/ 238210 h 571480"/>
              <a:gd name="connsiteX60" fmla="*/ 665350 w 838203"/>
              <a:gd name="connsiteY60" fmla="*/ 352216 h 571480"/>
              <a:gd name="connsiteX61" fmla="*/ 646829 w 838203"/>
              <a:gd name="connsiteY61" fmla="*/ 371742 h 571480"/>
              <a:gd name="connsiteX62" fmla="*/ 656130 w 838203"/>
              <a:gd name="connsiteY62" fmla="*/ 387553 h 571480"/>
              <a:gd name="connsiteX63" fmla="*/ 808413 w 838203"/>
              <a:gd name="connsiteY63" fmla="*/ 482803 h 571480"/>
              <a:gd name="connsiteX64" fmla="*/ 834695 w 838203"/>
              <a:gd name="connsiteY64" fmla="*/ 476517 h 571480"/>
              <a:gd name="connsiteX65" fmla="*/ 828639 w 838203"/>
              <a:gd name="connsiteY65" fmla="*/ 450418 h 571480"/>
              <a:gd name="connsiteX66" fmla="*/ 676355 w 838203"/>
              <a:gd name="connsiteY66" fmla="*/ 355168 h 571480"/>
              <a:gd name="connsiteX67" fmla="*/ 665350 w 838203"/>
              <a:gd name="connsiteY67" fmla="*/ 352216 h 571480"/>
              <a:gd name="connsiteX68" fmla="*/ 133248 w 838203"/>
              <a:gd name="connsiteY68" fmla="*/ 400126 h 571480"/>
              <a:gd name="connsiteX69" fmla="*/ 190355 w 838203"/>
              <a:gd name="connsiteY69" fmla="*/ 400126 h 571480"/>
              <a:gd name="connsiteX70" fmla="*/ 190355 w 838203"/>
              <a:gd name="connsiteY70" fmla="*/ 523856 h 571480"/>
              <a:gd name="connsiteX71" fmla="*/ 188273 w 838203"/>
              <a:gd name="connsiteY71" fmla="*/ 531000 h 571480"/>
              <a:gd name="connsiteX72" fmla="*/ 180837 w 838203"/>
              <a:gd name="connsiteY72" fmla="*/ 533381 h 571480"/>
              <a:gd name="connsiteX73" fmla="*/ 142766 w 838203"/>
              <a:gd name="connsiteY73" fmla="*/ 533381 h 571480"/>
              <a:gd name="connsiteX74" fmla="*/ 135330 w 838203"/>
              <a:gd name="connsiteY74" fmla="*/ 531000 h 571480"/>
              <a:gd name="connsiteX75" fmla="*/ 133248 w 838203"/>
              <a:gd name="connsiteY75" fmla="*/ 523856 h 571480"/>
              <a:gd name="connsiteX76" fmla="*/ 133248 w 838203"/>
              <a:gd name="connsiteY76" fmla="*/ 400126 h 57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8203" h="571480">
                <a:moveTo>
                  <a:pt x="587721" y="152"/>
                </a:moveTo>
                <a:cubicBezTo>
                  <a:pt x="586090" y="343"/>
                  <a:pt x="584490" y="743"/>
                  <a:pt x="582962" y="1343"/>
                </a:cubicBezTo>
                <a:lnTo>
                  <a:pt x="300404" y="114424"/>
                </a:lnTo>
                <a:lnTo>
                  <a:pt x="66625" y="114424"/>
                </a:lnTo>
                <a:cubicBezTo>
                  <a:pt x="30044" y="114424"/>
                  <a:pt x="0" y="144475"/>
                  <a:pt x="0" y="181080"/>
                </a:cubicBezTo>
                <a:lnTo>
                  <a:pt x="0" y="333451"/>
                </a:lnTo>
                <a:cubicBezTo>
                  <a:pt x="0" y="370027"/>
                  <a:pt x="30044" y="400126"/>
                  <a:pt x="66625" y="400126"/>
                </a:cubicBezTo>
                <a:lnTo>
                  <a:pt x="95178" y="400126"/>
                </a:lnTo>
                <a:lnTo>
                  <a:pt x="95178" y="523856"/>
                </a:lnTo>
                <a:cubicBezTo>
                  <a:pt x="95178" y="535667"/>
                  <a:pt x="98827" y="547668"/>
                  <a:pt x="107372" y="556907"/>
                </a:cubicBezTo>
                <a:cubicBezTo>
                  <a:pt x="115917" y="566147"/>
                  <a:pt x="129004" y="571481"/>
                  <a:pt x="142766" y="571481"/>
                </a:cubicBezTo>
                <a:lnTo>
                  <a:pt x="180837" y="571481"/>
                </a:lnTo>
                <a:cubicBezTo>
                  <a:pt x="194600" y="571481"/>
                  <a:pt x="207686" y="566147"/>
                  <a:pt x="216232" y="556907"/>
                </a:cubicBezTo>
                <a:cubicBezTo>
                  <a:pt x="224777" y="547668"/>
                  <a:pt x="228426" y="535667"/>
                  <a:pt x="228426" y="523856"/>
                </a:cubicBezTo>
                <a:lnTo>
                  <a:pt x="228426" y="400126"/>
                </a:lnTo>
                <a:lnTo>
                  <a:pt x="300999" y="400126"/>
                </a:lnTo>
                <a:lnTo>
                  <a:pt x="582962" y="512902"/>
                </a:lnTo>
                <a:cubicBezTo>
                  <a:pt x="592709" y="516807"/>
                  <a:pt x="603806" y="512140"/>
                  <a:pt x="607747" y="502329"/>
                </a:cubicBezTo>
                <a:cubicBezTo>
                  <a:pt x="608652" y="500139"/>
                  <a:pt x="609123" y="497757"/>
                  <a:pt x="609136" y="495281"/>
                </a:cubicBezTo>
                <a:lnTo>
                  <a:pt x="609136" y="257260"/>
                </a:lnTo>
                <a:lnTo>
                  <a:pt x="609136" y="19193"/>
                </a:lnTo>
                <a:cubicBezTo>
                  <a:pt x="609217" y="8677"/>
                  <a:pt x="600760" y="85"/>
                  <a:pt x="590246" y="0"/>
                </a:cubicBezTo>
                <a:cubicBezTo>
                  <a:pt x="589402" y="0"/>
                  <a:pt x="588558" y="48"/>
                  <a:pt x="587721" y="152"/>
                </a:cubicBezTo>
                <a:close/>
                <a:moveTo>
                  <a:pt x="816742" y="28423"/>
                </a:moveTo>
                <a:cubicBezTo>
                  <a:pt x="813770" y="28747"/>
                  <a:pt x="810918" y="29766"/>
                  <a:pt x="808413" y="31395"/>
                </a:cubicBezTo>
                <a:lnTo>
                  <a:pt x="656130" y="126625"/>
                </a:lnTo>
                <a:cubicBezTo>
                  <a:pt x="647173" y="132207"/>
                  <a:pt x="644436" y="143989"/>
                  <a:pt x="650016" y="152952"/>
                </a:cubicBezTo>
                <a:cubicBezTo>
                  <a:pt x="655594" y="161916"/>
                  <a:pt x="667378" y="164649"/>
                  <a:pt x="676334" y="159068"/>
                </a:cubicBezTo>
                <a:cubicBezTo>
                  <a:pt x="676341" y="159068"/>
                  <a:pt x="676348" y="159058"/>
                  <a:pt x="676355" y="159058"/>
                </a:cubicBezTo>
                <a:lnTo>
                  <a:pt x="828639" y="63837"/>
                </a:lnTo>
                <a:cubicBezTo>
                  <a:pt x="837758" y="58598"/>
                  <a:pt x="840907" y="46958"/>
                  <a:pt x="835674" y="37833"/>
                </a:cubicBezTo>
                <a:cubicBezTo>
                  <a:pt x="831844" y="31156"/>
                  <a:pt x="824374" y="27441"/>
                  <a:pt x="816742" y="28423"/>
                </a:cubicBezTo>
                <a:close/>
                <a:moveTo>
                  <a:pt x="571065" y="47168"/>
                </a:moveTo>
                <a:lnTo>
                  <a:pt x="571065" y="257260"/>
                </a:lnTo>
                <a:lnTo>
                  <a:pt x="571065" y="467087"/>
                </a:lnTo>
                <a:lnTo>
                  <a:pt x="323603" y="367932"/>
                </a:lnTo>
                <a:lnTo>
                  <a:pt x="323603" y="146266"/>
                </a:lnTo>
                <a:lnTo>
                  <a:pt x="571065" y="47168"/>
                </a:lnTo>
                <a:close/>
                <a:moveTo>
                  <a:pt x="66625" y="152515"/>
                </a:moveTo>
                <a:lnTo>
                  <a:pt x="190355" y="152515"/>
                </a:lnTo>
                <a:lnTo>
                  <a:pt x="190355" y="362026"/>
                </a:lnTo>
                <a:lnTo>
                  <a:pt x="66625" y="362026"/>
                </a:lnTo>
                <a:cubicBezTo>
                  <a:pt x="50477" y="362026"/>
                  <a:pt x="38071" y="349548"/>
                  <a:pt x="38071" y="333451"/>
                </a:cubicBezTo>
                <a:lnTo>
                  <a:pt x="38071" y="181080"/>
                </a:lnTo>
                <a:cubicBezTo>
                  <a:pt x="38071" y="164925"/>
                  <a:pt x="50477" y="152515"/>
                  <a:pt x="66625" y="152515"/>
                </a:cubicBezTo>
                <a:close/>
                <a:moveTo>
                  <a:pt x="228426" y="152515"/>
                </a:moveTo>
                <a:lnTo>
                  <a:pt x="285533" y="152515"/>
                </a:lnTo>
                <a:lnTo>
                  <a:pt x="285533" y="362026"/>
                </a:lnTo>
                <a:lnTo>
                  <a:pt x="228426" y="362026"/>
                </a:lnTo>
                <a:lnTo>
                  <a:pt x="228426" y="152515"/>
                </a:lnTo>
                <a:close/>
                <a:moveTo>
                  <a:pt x="664457" y="238210"/>
                </a:moveTo>
                <a:cubicBezTo>
                  <a:pt x="653945" y="238706"/>
                  <a:pt x="645820" y="247631"/>
                  <a:pt x="646311" y="258146"/>
                </a:cubicBezTo>
                <a:cubicBezTo>
                  <a:pt x="646802" y="268681"/>
                  <a:pt x="655722" y="276777"/>
                  <a:pt x="666236" y="276301"/>
                </a:cubicBezTo>
                <a:cubicBezTo>
                  <a:pt x="666238" y="276301"/>
                  <a:pt x="666240" y="276301"/>
                  <a:pt x="666242" y="276301"/>
                </a:cubicBezTo>
                <a:lnTo>
                  <a:pt x="818526" y="276301"/>
                </a:lnTo>
                <a:cubicBezTo>
                  <a:pt x="829040" y="276492"/>
                  <a:pt x="837679" y="268014"/>
                  <a:pt x="837824" y="257518"/>
                </a:cubicBezTo>
                <a:cubicBezTo>
                  <a:pt x="837968" y="247002"/>
                  <a:pt x="829563" y="238363"/>
                  <a:pt x="819050" y="238210"/>
                </a:cubicBezTo>
                <a:cubicBezTo>
                  <a:pt x="818875" y="238210"/>
                  <a:pt x="818700" y="238210"/>
                  <a:pt x="818526" y="238210"/>
                </a:cubicBezTo>
                <a:lnTo>
                  <a:pt x="666242" y="238210"/>
                </a:lnTo>
                <a:cubicBezTo>
                  <a:pt x="665648" y="238182"/>
                  <a:pt x="665053" y="238182"/>
                  <a:pt x="664457" y="238210"/>
                </a:cubicBezTo>
                <a:close/>
                <a:moveTo>
                  <a:pt x="665350" y="352216"/>
                </a:moveTo>
                <a:cubicBezTo>
                  <a:pt x="654840" y="352501"/>
                  <a:pt x="646547" y="361264"/>
                  <a:pt x="646829" y="371742"/>
                </a:cubicBezTo>
                <a:cubicBezTo>
                  <a:pt x="647003" y="378314"/>
                  <a:pt x="650514" y="384220"/>
                  <a:pt x="656130" y="387553"/>
                </a:cubicBezTo>
                <a:lnTo>
                  <a:pt x="808413" y="482803"/>
                </a:lnTo>
                <a:cubicBezTo>
                  <a:pt x="817404" y="488328"/>
                  <a:pt x="829170" y="485566"/>
                  <a:pt x="834695" y="476517"/>
                </a:cubicBezTo>
                <a:cubicBezTo>
                  <a:pt x="840165" y="467659"/>
                  <a:pt x="837468" y="455943"/>
                  <a:pt x="828639" y="450418"/>
                </a:cubicBezTo>
                <a:lnTo>
                  <a:pt x="676355" y="355168"/>
                </a:lnTo>
                <a:cubicBezTo>
                  <a:pt x="673077" y="353073"/>
                  <a:pt x="669236" y="352025"/>
                  <a:pt x="665350" y="352216"/>
                </a:cubicBezTo>
                <a:close/>
                <a:moveTo>
                  <a:pt x="133248" y="400126"/>
                </a:moveTo>
                <a:lnTo>
                  <a:pt x="190355" y="400126"/>
                </a:lnTo>
                <a:lnTo>
                  <a:pt x="190355" y="523856"/>
                </a:lnTo>
                <a:cubicBezTo>
                  <a:pt x="190355" y="527952"/>
                  <a:pt x="189246" y="529952"/>
                  <a:pt x="188273" y="531000"/>
                </a:cubicBezTo>
                <a:cubicBezTo>
                  <a:pt x="187301" y="532047"/>
                  <a:pt x="186110" y="533381"/>
                  <a:pt x="180837" y="533381"/>
                </a:cubicBezTo>
                <a:lnTo>
                  <a:pt x="142766" y="533381"/>
                </a:lnTo>
                <a:cubicBezTo>
                  <a:pt x="137493" y="533381"/>
                  <a:pt x="136304" y="532047"/>
                  <a:pt x="135330" y="531000"/>
                </a:cubicBezTo>
                <a:cubicBezTo>
                  <a:pt x="134358" y="529952"/>
                  <a:pt x="133248" y="527952"/>
                  <a:pt x="133248" y="523856"/>
                </a:cubicBezTo>
                <a:lnTo>
                  <a:pt x="133248" y="40012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tângulo 59">
            <a:extLst>
              <a:ext uri="{FF2B5EF4-FFF2-40B4-BE49-F238E27FC236}">
                <a16:creationId xmlns:a16="http://schemas.microsoft.com/office/drawing/2014/main" id="{376175AB-EB70-A643-9EF0-AB12326A8AB3}"/>
              </a:ext>
            </a:extLst>
          </p:cNvPr>
          <p:cNvSpPr/>
          <p:nvPr userDrawn="1"/>
        </p:nvSpPr>
        <p:spPr>
          <a:xfrm>
            <a:off x="5238091" y="4724965"/>
            <a:ext cx="2817703" cy="323165"/>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Address Price Value</a:t>
            </a:r>
            <a:endParaRPr kumimoji="0" lang="pt-BR"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Retângulo 60">
            <a:extLst>
              <a:ext uri="{FF2B5EF4-FFF2-40B4-BE49-F238E27FC236}">
                <a16:creationId xmlns:a16="http://schemas.microsoft.com/office/drawing/2014/main" id="{BFADD65F-3B5B-384A-8E1C-2D4A3586D8DD}"/>
              </a:ext>
            </a:extLst>
          </p:cNvPr>
          <p:cNvSpPr/>
          <p:nvPr userDrawn="1"/>
        </p:nvSpPr>
        <p:spPr>
          <a:xfrm>
            <a:off x="8513931" y="4724965"/>
            <a:ext cx="2207497" cy="323165"/>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Close the Sale</a:t>
            </a:r>
            <a:endParaRPr kumimoji="0" lang="pt-BR"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Retângulo 47">
            <a:extLst>
              <a:ext uri="{FF2B5EF4-FFF2-40B4-BE49-F238E27FC236}">
                <a16:creationId xmlns:a16="http://schemas.microsoft.com/office/drawing/2014/main" id="{5B0A2383-B677-A24C-A8C8-1859AA5D554A}"/>
              </a:ext>
            </a:extLst>
          </p:cNvPr>
          <p:cNvSpPr/>
          <p:nvPr userDrawn="1"/>
        </p:nvSpPr>
        <p:spPr>
          <a:xfrm>
            <a:off x="1894073" y="2538341"/>
            <a:ext cx="2532524" cy="323165"/>
          </a:xfrm>
          <a:prstGeom prst="rect">
            <a:avLst/>
          </a:prstGeom>
        </p:spPr>
        <p:txBody>
          <a:bodyPr wrap="square">
            <a:sp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rPr>
              <a:t>Identify the Need</a:t>
            </a:r>
            <a:endParaRPr kumimoji="0" lang="pt-BR" sz="1600" b="1" u="none" strike="noStrike" kern="0" cap="none"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Forma Livre: Forma 25">
            <a:extLst>
              <a:ext uri="{FF2B5EF4-FFF2-40B4-BE49-F238E27FC236}">
                <a16:creationId xmlns:a16="http://schemas.microsoft.com/office/drawing/2014/main" id="{4B470C3C-9600-A740-B6F1-2540FFF12986}"/>
              </a:ext>
            </a:extLst>
          </p:cNvPr>
          <p:cNvSpPr/>
          <p:nvPr userDrawn="1"/>
        </p:nvSpPr>
        <p:spPr>
          <a:xfrm>
            <a:off x="2330021" y="1524502"/>
            <a:ext cx="840997" cy="841130"/>
          </a:xfrm>
          <a:custGeom>
            <a:avLst/>
            <a:gdLst>
              <a:gd name="connsiteX0" fmla="*/ 418955 w 432908"/>
              <a:gd name="connsiteY0" fmla="*/ 351673 h 432977"/>
              <a:gd name="connsiteX1" fmla="*/ 338135 w 432908"/>
              <a:gd name="connsiteY1" fmla="*/ 270862 h 432977"/>
              <a:gd name="connsiteX2" fmla="*/ 304464 w 432908"/>
              <a:gd name="connsiteY2" fmla="*/ 256908 h 432977"/>
              <a:gd name="connsiteX3" fmla="*/ 278194 w 432908"/>
              <a:gd name="connsiteY3" fmla="*/ 264805 h 432977"/>
              <a:gd name="connsiteX4" fmla="*/ 250229 w 432908"/>
              <a:gd name="connsiteY4" fmla="*/ 236830 h 432977"/>
              <a:gd name="connsiteX5" fmla="*/ 243838 w 432908"/>
              <a:gd name="connsiteY5" fmla="*/ 41853 h 432977"/>
              <a:gd name="connsiteX6" fmla="*/ 142806 w 432908"/>
              <a:gd name="connsiteY6" fmla="*/ 0 h 432977"/>
              <a:gd name="connsiteX7" fmla="*/ 41784 w 432908"/>
              <a:gd name="connsiteY7" fmla="*/ 41853 h 432977"/>
              <a:gd name="connsiteX8" fmla="*/ 41784 w 432908"/>
              <a:gd name="connsiteY8" fmla="*/ 243907 h 432977"/>
              <a:gd name="connsiteX9" fmla="*/ 142806 w 432908"/>
              <a:gd name="connsiteY9" fmla="*/ 285760 h 432977"/>
              <a:gd name="connsiteX10" fmla="*/ 236780 w 432908"/>
              <a:gd name="connsiteY10" fmla="*/ 250317 h 432977"/>
              <a:gd name="connsiteX11" fmla="*/ 264726 w 432908"/>
              <a:gd name="connsiteY11" fmla="*/ 278273 h 432977"/>
              <a:gd name="connsiteX12" fmla="*/ 256830 w 432908"/>
              <a:gd name="connsiteY12" fmla="*/ 304533 h 432977"/>
              <a:gd name="connsiteX13" fmla="*/ 270784 w 432908"/>
              <a:gd name="connsiteY13" fmla="*/ 338204 h 432977"/>
              <a:gd name="connsiteX14" fmla="*/ 351594 w 432908"/>
              <a:gd name="connsiteY14" fmla="*/ 419024 h 432977"/>
              <a:gd name="connsiteX15" fmla="*/ 385274 w 432908"/>
              <a:gd name="connsiteY15" fmla="*/ 432978 h 432977"/>
              <a:gd name="connsiteX16" fmla="*/ 418955 w 432908"/>
              <a:gd name="connsiteY16" fmla="*/ 419024 h 432977"/>
              <a:gd name="connsiteX17" fmla="*/ 432909 w 432908"/>
              <a:gd name="connsiteY17" fmla="*/ 385353 h 432977"/>
              <a:gd name="connsiteX18" fmla="*/ 418955 w 432908"/>
              <a:gd name="connsiteY18" fmla="*/ 351673 h 432977"/>
              <a:gd name="connsiteX19" fmla="*/ 55252 w 432908"/>
              <a:gd name="connsiteY19" fmla="*/ 230448 h 432977"/>
              <a:gd name="connsiteX20" fmla="*/ 55252 w 432908"/>
              <a:gd name="connsiteY20" fmla="*/ 55331 h 432977"/>
              <a:gd name="connsiteX21" fmla="*/ 142806 w 432908"/>
              <a:gd name="connsiteY21" fmla="*/ 19060 h 432977"/>
              <a:gd name="connsiteX22" fmla="*/ 230369 w 432908"/>
              <a:gd name="connsiteY22" fmla="*/ 55331 h 432977"/>
              <a:gd name="connsiteX23" fmla="*/ 230369 w 432908"/>
              <a:gd name="connsiteY23" fmla="*/ 230448 h 432977"/>
              <a:gd name="connsiteX24" fmla="*/ 142806 w 432908"/>
              <a:gd name="connsiteY24" fmla="*/ 266719 h 432977"/>
              <a:gd name="connsiteX25" fmla="*/ 55252 w 432908"/>
              <a:gd name="connsiteY25" fmla="*/ 230448 h 432977"/>
              <a:gd name="connsiteX26" fmla="*/ 405486 w 432908"/>
              <a:gd name="connsiteY26" fmla="*/ 405565 h 432977"/>
              <a:gd name="connsiteX27" fmla="*/ 365062 w 432908"/>
              <a:gd name="connsiteY27" fmla="*/ 405565 h 432977"/>
              <a:gd name="connsiteX28" fmla="*/ 284252 w 432908"/>
              <a:gd name="connsiteY28" fmla="*/ 324745 h 432977"/>
              <a:gd name="connsiteX29" fmla="*/ 275880 w 432908"/>
              <a:gd name="connsiteY29" fmla="*/ 304543 h 432977"/>
              <a:gd name="connsiteX30" fmla="*/ 284252 w 432908"/>
              <a:gd name="connsiteY30" fmla="*/ 284340 h 432977"/>
              <a:gd name="connsiteX31" fmla="*/ 304464 w 432908"/>
              <a:gd name="connsiteY31" fmla="*/ 275968 h 432977"/>
              <a:gd name="connsiteX32" fmla="*/ 324657 w 432908"/>
              <a:gd name="connsiteY32" fmla="*/ 284340 h 432977"/>
              <a:gd name="connsiteX33" fmla="*/ 405486 w 432908"/>
              <a:gd name="connsiteY33" fmla="*/ 365150 h 432977"/>
              <a:gd name="connsiteX34" fmla="*/ 413859 w 432908"/>
              <a:gd name="connsiteY34" fmla="*/ 385362 h 432977"/>
              <a:gd name="connsiteX35" fmla="*/ 405486 w 432908"/>
              <a:gd name="connsiteY35" fmla="*/ 405565 h 4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2908" h="432977">
                <a:moveTo>
                  <a:pt x="418955" y="351673"/>
                </a:moveTo>
                <a:lnTo>
                  <a:pt x="338135" y="270862"/>
                </a:lnTo>
                <a:cubicBezTo>
                  <a:pt x="329144" y="261871"/>
                  <a:pt x="317190" y="256908"/>
                  <a:pt x="304464" y="256908"/>
                </a:cubicBezTo>
                <a:cubicBezTo>
                  <a:pt x="294977" y="256908"/>
                  <a:pt x="285929" y="259680"/>
                  <a:pt x="278194" y="264805"/>
                </a:cubicBezTo>
                <a:lnTo>
                  <a:pt x="250229" y="236830"/>
                </a:lnTo>
                <a:cubicBezTo>
                  <a:pt x="299292" y="180765"/>
                  <a:pt x="297263" y="95279"/>
                  <a:pt x="243838" y="41853"/>
                </a:cubicBezTo>
                <a:cubicBezTo>
                  <a:pt x="216853" y="14869"/>
                  <a:pt x="180963" y="0"/>
                  <a:pt x="142806" y="0"/>
                </a:cubicBezTo>
                <a:cubicBezTo>
                  <a:pt x="104649" y="0"/>
                  <a:pt x="68768" y="14859"/>
                  <a:pt x="41784" y="41853"/>
                </a:cubicBezTo>
                <a:cubicBezTo>
                  <a:pt x="-13928" y="97555"/>
                  <a:pt x="-13928" y="188204"/>
                  <a:pt x="41784" y="243907"/>
                </a:cubicBezTo>
                <a:cubicBezTo>
                  <a:pt x="68768" y="270891"/>
                  <a:pt x="104649" y="285760"/>
                  <a:pt x="142806" y="285760"/>
                </a:cubicBezTo>
                <a:cubicBezTo>
                  <a:pt x="177763" y="285760"/>
                  <a:pt x="210719" y="273158"/>
                  <a:pt x="236780" y="250317"/>
                </a:cubicBezTo>
                <a:lnTo>
                  <a:pt x="264726" y="278273"/>
                </a:lnTo>
                <a:cubicBezTo>
                  <a:pt x="259602" y="285998"/>
                  <a:pt x="256830" y="295046"/>
                  <a:pt x="256830" y="304533"/>
                </a:cubicBezTo>
                <a:cubicBezTo>
                  <a:pt x="256830" y="317259"/>
                  <a:pt x="261792" y="329222"/>
                  <a:pt x="270784" y="338204"/>
                </a:cubicBezTo>
                <a:lnTo>
                  <a:pt x="351594" y="419024"/>
                </a:lnTo>
                <a:cubicBezTo>
                  <a:pt x="360586" y="428015"/>
                  <a:pt x="372549" y="432978"/>
                  <a:pt x="385274" y="432978"/>
                </a:cubicBezTo>
                <a:cubicBezTo>
                  <a:pt x="398000" y="432978"/>
                  <a:pt x="409963" y="428015"/>
                  <a:pt x="418955" y="419024"/>
                </a:cubicBezTo>
                <a:cubicBezTo>
                  <a:pt x="427946" y="410042"/>
                  <a:pt x="432909" y="398078"/>
                  <a:pt x="432909" y="385353"/>
                </a:cubicBezTo>
                <a:cubicBezTo>
                  <a:pt x="432909" y="372628"/>
                  <a:pt x="427946" y="360674"/>
                  <a:pt x="418955" y="351673"/>
                </a:cubicBezTo>
                <a:close/>
                <a:moveTo>
                  <a:pt x="55252" y="230448"/>
                </a:moveTo>
                <a:cubicBezTo>
                  <a:pt x="6979" y="182166"/>
                  <a:pt x="6979" y="103613"/>
                  <a:pt x="55252" y="55331"/>
                </a:cubicBezTo>
                <a:cubicBezTo>
                  <a:pt x="78646" y="31937"/>
                  <a:pt x="109735" y="19060"/>
                  <a:pt x="142806" y="19060"/>
                </a:cubicBezTo>
                <a:cubicBezTo>
                  <a:pt x="175877" y="19060"/>
                  <a:pt x="206976" y="31937"/>
                  <a:pt x="230369" y="55331"/>
                </a:cubicBezTo>
                <a:cubicBezTo>
                  <a:pt x="278632" y="103603"/>
                  <a:pt x="278632" y="182166"/>
                  <a:pt x="230369" y="230448"/>
                </a:cubicBezTo>
                <a:cubicBezTo>
                  <a:pt x="206976" y="253832"/>
                  <a:pt x="175886" y="266719"/>
                  <a:pt x="142806" y="266719"/>
                </a:cubicBezTo>
                <a:cubicBezTo>
                  <a:pt x="109735" y="266710"/>
                  <a:pt x="78636" y="253832"/>
                  <a:pt x="55252" y="230448"/>
                </a:cubicBezTo>
                <a:close/>
                <a:moveTo>
                  <a:pt x="405486" y="405565"/>
                </a:moveTo>
                <a:cubicBezTo>
                  <a:pt x="394676" y="416357"/>
                  <a:pt x="375873" y="416357"/>
                  <a:pt x="365062" y="405565"/>
                </a:cubicBezTo>
                <a:lnTo>
                  <a:pt x="284252" y="324745"/>
                </a:lnTo>
                <a:cubicBezTo>
                  <a:pt x="278861" y="319354"/>
                  <a:pt x="275880" y="312182"/>
                  <a:pt x="275880" y="304543"/>
                </a:cubicBezTo>
                <a:cubicBezTo>
                  <a:pt x="275880" y="296904"/>
                  <a:pt x="278852" y="289731"/>
                  <a:pt x="284252" y="284340"/>
                </a:cubicBezTo>
                <a:cubicBezTo>
                  <a:pt x="289653" y="278949"/>
                  <a:pt x="296825" y="275968"/>
                  <a:pt x="304464" y="275968"/>
                </a:cubicBezTo>
                <a:cubicBezTo>
                  <a:pt x="312094" y="275968"/>
                  <a:pt x="319266" y="278940"/>
                  <a:pt x="324657" y="284340"/>
                </a:cubicBezTo>
                <a:lnTo>
                  <a:pt x="405486" y="365150"/>
                </a:lnTo>
                <a:cubicBezTo>
                  <a:pt x="410878" y="370551"/>
                  <a:pt x="413859" y="377723"/>
                  <a:pt x="413859" y="385362"/>
                </a:cubicBezTo>
                <a:cubicBezTo>
                  <a:pt x="413859" y="392982"/>
                  <a:pt x="410878" y="400164"/>
                  <a:pt x="405486" y="40556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B659B296-49D0-C745-A54D-F108AE79FB50}"/>
              </a:ext>
            </a:extLst>
          </p:cNvPr>
          <p:cNvSpPr/>
          <p:nvPr userDrawn="1"/>
        </p:nvSpPr>
        <p:spPr bwMode="auto">
          <a:xfrm>
            <a:off x="1417812" y="2451329"/>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rPr>
              <a:t>1</a:t>
            </a:r>
          </a:p>
        </p:txBody>
      </p:sp>
      <p:sp>
        <p:nvSpPr>
          <p:cNvPr id="16" name="Oval 15">
            <a:extLst>
              <a:ext uri="{FF2B5EF4-FFF2-40B4-BE49-F238E27FC236}">
                <a16:creationId xmlns:a16="http://schemas.microsoft.com/office/drawing/2014/main" id="{C331A5EE-9A71-6146-83B2-4B3AA9FA6D33}"/>
              </a:ext>
            </a:extLst>
          </p:cNvPr>
          <p:cNvSpPr/>
          <p:nvPr userDrawn="1"/>
        </p:nvSpPr>
        <p:spPr bwMode="auto">
          <a:xfrm>
            <a:off x="4784942" y="2451329"/>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rPr>
              <a:t>2</a:t>
            </a:r>
          </a:p>
        </p:txBody>
      </p:sp>
      <p:sp>
        <p:nvSpPr>
          <p:cNvPr id="17" name="Oval 16">
            <a:extLst>
              <a:ext uri="{FF2B5EF4-FFF2-40B4-BE49-F238E27FC236}">
                <a16:creationId xmlns:a16="http://schemas.microsoft.com/office/drawing/2014/main" id="{B3277E9C-D7A7-DC45-A88C-10D9C573003B}"/>
              </a:ext>
            </a:extLst>
          </p:cNvPr>
          <p:cNvSpPr/>
          <p:nvPr userDrawn="1"/>
        </p:nvSpPr>
        <p:spPr bwMode="auto">
          <a:xfrm>
            <a:off x="7987871" y="2451329"/>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109" charset="0"/>
                <a:ea typeface="ＭＳ Ｐゴシック" pitchFamily="-109" charset="-128"/>
                <a:cs typeface="ＭＳ Ｐゴシック" pitchFamily="-109" charset="-128"/>
              </a:rPr>
              <a:t>3</a:t>
            </a:r>
            <a:endPar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18" name="Oval 17">
            <a:extLst>
              <a:ext uri="{FF2B5EF4-FFF2-40B4-BE49-F238E27FC236}">
                <a16:creationId xmlns:a16="http://schemas.microsoft.com/office/drawing/2014/main" id="{043A9A40-42D6-3B42-9F3E-1F8686161ADE}"/>
              </a:ext>
            </a:extLst>
          </p:cNvPr>
          <p:cNvSpPr/>
          <p:nvPr userDrawn="1"/>
        </p:nvSpPr>
        <p:spPr bwMode="auto">
          <a:xfrm>
            <a:off x="1417812" y="4641876"/>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109" charset="0"/>
                <a:ea typeface="ＭＳ Ｐゴシック" pitchFamily="-109" charset="-128"/>
                <a:cs typeface="ＭＳ Ｐゴシック" pitchFamily="-109" charset="-128"/>
              </a:rPr>
              <a:t>4</a:t>
            </a:r>
            <a:endPar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19" name="Oval 18">
            <a:extLst>
              <a:ext uri="{FF2B5EF4-FFF2-40B4-BE49-F238E27FC236}">
                <a16:creationId xmlns:a16="http://schemas.microsoft.com/office/drawing/2014/main" id="{900F0FB9-1760-0544-890E-64261FDF7DB5}"/>
              </a:ext>
            </a:extLst>
          </p:cNvPr>
          <p:cNvSpPr/>
          <p:nvPr userDrawn="1"/>
        </p:nvSpPr>
        <p:spPr bwMode="auto">
          <a:xfrm>
            <a:off x="4784942" y="4641876"/>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rPr>
              <a:t>5</a:t>
            </a:r>
          </a:p>
        </p:txBody>
      </p:sp>
      <p:sp>
        <p:nvSpPr>
          <p:cNvPr id="20" name="Oval 19">
            <a:extLst>
              <a:ext uri="{FF2B5EF4-FFF2-40B4-BE49-F238E27FC236}">
                <a16:creationId xmlns:a16="http://schemas.microsoft.com/office/drawing/2014/main" id="{DF86FC6A-F9E7-EC47-A0A3-83179251BD59}"/>
              </a:ext>
            </a:extLst>
          </p:cNvPr>
          <p:cNvSpPr/>
          <p:nvPr userDrawn="1"/>
        </p:nvSpPr>
        <p:spPr bwMode="auto">
          <a:xfrm>
            <a:off x="7982254" y="4641876"/>
            <a:ext cx="429399" cy="429399"/>
          </a:xfrm>
          <a:prstGeom prst="ellipse">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rPr>
              <a:t>6</a:t>
            </a:r>
          </a:p>
        </p:txBody>
      </p:sp>
      <p:pic>
        <p:nvPicPr>
          <p:cNvPr id="21" name="Graphic 20" descr="Checklist outline">
            <a:extLst>
              <a:ext uri="{FF2B5EF4-FFF2-40B4-BE49-F238E27FC236}">
                <a16:creationId xmlns:a16="http://schemas.microsoft.com/office/drawing/2014/main" id="{26E29850-ACE7-B944-9100-054076397C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3452" y="1384633"/>
            <a:ext cx="1073497" cy="1073497"/>
          </a:xfrm>
          <a:prstGeom prst="rect">
            <a:avLst/>
          </a:prstGeom>
        </p:spPr>
      </p:pic>
      <p:pic>
        <p:nvPicPr>
          <p:cNvPr id="22" name="Graphic 21">
            <a:extLst>
              <a:ext uri="{FF2B5EF4-FFF2-40B4-BE49-F238E27FC236}">
                <a16:creationId xmlns:a16="http://schemas.microsoft.com/office/drawing/2014/main" id="{0EDFE51B-D8A1-5340-B1B9-FC72CCC0DC3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69924" y="6189434"/>
            <a:ext cx="2484274" cy="468095"/>
          </a:xfrm>
          <a:prstGeom prst="rect">
            <a:avLst/>
          </a:prstGeom>
        </p:spPr>
      </p:pic>
      <p:pic>
        <p:nvPicPr>
          <p:cNvPr id="23" name="Graphic 22">
            <a:extLst>
              <a:ext uri="{FF2B5EF4-FFF2-40B4-BE49-F238E27FC236}">
                <a16:creationId xmlns:a16="http://schemas.microsoft.com/office/drawing/2014/main" id="{9B53E192-1BE3-3749-96F5-5F0BEA29CE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43506" y="1492156"/>
            <a:ext cx="904987" cy="904987"/>
          </a:xfrm>
          <a:prstGeom prst="rect">
            <a:avLst/>
          </a:prstGeom>
        </p:spPr>
      </p:pic>
      <p:sp>
        <p:nvSpPr>
          <p:cNvPr id="24" name="Rectangle 23">
            <a:extLst>
              <a:ext uri="{FF2B5EF4-FFF2-40B4-BE49-F238E27FC236}">
                <a16:creationId xmlns:a16="http://schemas.microsoft.com/office/drawing/2014/main" id="{3CA0B602-77D3-D542-934F-8E3E9B7E4A02}"/>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451817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 1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Two people holding apples&#10;&#10;Description automatically generated with low confidence">
            <a:extLst>
              <a:ext uri="{FF2B5EF4-FFF2-40B4-BE49-F238E27FC236}">
                <a16:creationId xmlns:a16="http://schemas.microsoft.com/office/drawing/2014/main" id="{674CFBD7-A284-A248-BC37-517DE7294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4" name="Rectangle 3">
            <a:extLst>
              <a:ext uri="{FF2B5EF4-FFF2-40B4-BE49-F238E27FC236}">
                <a16:creationId xmlns:a16="http://schemas.microsoft.com/office/drawing/2014/main" id="{9F4EA98D-6361-FB47-9517-EB52F23401CE}"/>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3D1CF3A9-CCCA-2542-9BD9-49541774A244}"/>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5F50A1FF-11BA-7543-BDC7-AB454FCC129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08F8BCDF-7192-4449-9930-78D030290CB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28AAA893-B906-0A49-A24F-E1A0A8381E58}"/>
              </a:ext>
            </a:extLst>
          </p:cNvPr>
          <p:cNvSpPr txBox="1"/>
          <p:nvPr userDrawn="1"/>
        </p:nvSpPr>
        <p:spPr>
          <a:xfrm>
            <a:off x="6913752" y="2963512"/>
            <a:ext cx="4975200" cy="707886"/>
          </a:xfrm>
          <a:prstGeom prst="rect">
            <a:avLst/>
          </a:prstGeom>
          <a:noFill/>
        </p:spPr>
        <p:txBody>
          <a:bodyPr wrap="square">
            <a:spAutoFit/>
          </a:bodyPr>
          <a:lstStyle/>
          <a:p>
            <a:pPr lvl="0" defTabSz="914400">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 Identify the Need</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Forma Livre: Forma 25">
            <a:extLst>
              <a:ext uri="{FF2B5EF4-FFF2-40B4-BE49-F238E27FC236}">
                <a16:creationId xmlns:a16="http://schemas.microsoft.com/office/drawing/2014/main" id="{B0E3C46A-31C0-C04B-978A-A83553D538F4}"/>
              </a:ext>
            </a:extLst>
          </p:cNvPr>
          <p:cNvSpPr/>
          <p:nvPr userDrawn="1"/>
        </p:nvSpPr>
        <p:spPr>
          <a:xfrm>
            <a:off x="6908143" y="1873293"/>
            <a:ext cx="840997" cy="841130"/>
          </a:xfrm>
          <a:custGeom>
            <a:avLst/>
            <a:gdLst>
              <a:gd name="connsiteX0" fmla="*/ 418955 w 432908"/>
              <a:gd name="connsiteY0" fmla="*/ 351673 h 432977"/>
              <a:gd name="connsiteX1" fmla="*/ 338135 w 432908"/>
              <a:gd name="connsiteY1" fmla="*/ 270862 h 432977"/>
              <a:gd name="connsiteX2" fmla="*/ 304464 w 432908"/>
              <a:gd name="connsiteY2" fmla="*/ 256908 h 432977"/>
              <a:gd name="connsiteX3" fmla="*/ 278194 w 432908"/>
              <a:gd name="connsiteY3" fmla="*/ 264805 h 432977"/>
              <a:gd name="connsiteX4" fmla="*/ 250229 w 432908"/>
              <a:gd name="connsiteY4" fmla="*/ 236830 h 432977"/>
              <a:gd name="connsiteX5" fmla="*/ 243838 w 432908"/>
              <a:gd name="connsiteY5" fmla="*/ 41853 h 432977"/>
              <a:gd name="connsiteX6" fmla="*/ 142806 w 432908"/>
              <a:gd name="connsiteY6" fmla="*/ 0 h 432977"/>
              <a:gd name="connsiteX7" fmla="*/ 41784 w 432908"/>
              <a:gd name="connsiteY7" fmla="*/ 41853 h 432977"/>
              <a:gd name="connsiteX8" fmla="*/ 41784 w 432908"/>
              <a:gd name="connsiteY8" fmla="*/ 243907 h 432977"/>
              <a:gd name="connsiteX9" fmla="*/ 142806 w 432908"/>
              <a:gd name="connsiteY9" fmla="*/ 285760 h 432977"/>
              <a:gd name="connsiteX10" fmla="*/ 236780 w 432908"/>
              <a:gd name="connsiteY10" fmla="*/ 250317 h 432977"/>
              <a:gd name="connsiteX11" fmla="*/ 264726 w 432908"/>
              <a:gd name="connsiteY11" fmla="*/ 278273 h 432977"/>
              <a:gd name="connsiteX12" fmla="*/ 256830 w 432908"/>
              <a:gd name="connsiteY12" fmla="*/ 304533 h 432977"/>
              <a:gd name="connsiteX13" fmla="*/ 270784 w 432908"/>
              <a:gd name="connsiteY13" fmla="*/ 338204 h 432977"/>
              <a:gd name="connsiteX14" fmla="*/ 351594 w 432908"/>
              <a:gd name="connsiteY14" fmla="*/ 419024 h 432977"/>
              <a:gd name="connsiteX15" fmla="*/ 385274 w 432908"/>
              <a:gd name="connsiteY15" fmla="*/ 432978 h 432977"/>
              <a:gd name="connsiteX16" fmla="*/ 418955 w 432908"/>
              <a:gd name="connsiteY16" fmla="*/ 419024 h 432977"/>
              <a:gd name="connsiteX17" fmla="*/ 432909 w 432908"/>
              <a:gd name="connsiteY17" fmla="*/ 385353 h 432977"/>
              <a:gd name="connsiteX18" fmla="*/ 418955 w 432908"/>
              <a:gd name="connsiteY18" fmla="*/ 351673 h 432977"/>
              <a:gd name="connsiteX19" fmla="*/ 55252 w 432908"/>
              <a:gd name="connsiteY19" fmla="*/ 230448 h 432977"/>
              <a:gd name="connsiteX20" fmla="*/ 55252 w 432908"/>
              <a:gd name="connsiteY20" fmla="*/ 55331 h 432977"/>
              <a:gd name="connsiteX21" fmla="*/ 142806 w 432908"/>
              <a:gd name="connsiteY21" fmla="*/ 19060 h 432977"/>
              <a:gd name="connsiteX22" fmla="*/ 230369 w 432908"/>
              <a:gd name="connsiteY22" fmla="*/ 55331 h 432977"/>
              <a:gd name="connsiteX23" fmla="*/ 230369 w 432908"/>
              <a:gd name="connsiteY23" fmla="*/ 230448 h 432977"/>
              <a:gd name="connsiteX24" fmla="*/ 142806 w 432908"/>
              <a:gd name="connsiteY24" fmla="*/ 266719 h 432977"/>
              <a:gd name="connsiteX25" fmla="*/ 55252 w 432908"/>
              <a:gd name="connsiteY25" fmla="*/ 230448 h 432977"/>
              <a:gd name="connsiteX26" fmla="*/ 405486 w 432908"/>
              <a:gd name="connsiteY26" fmla="*/ 405565 h 432977"/>
              <a:gd name="connsiteX27" fmla="*/ 365062 w 432908"/>
              <a:gd name="connsiteY27" fmla="*/ 405565 h 432977"/>
              <a:gd name="connsiteX28" fmla="*/ 284252 w 432908"/>
              <a:gd name="connsiteY28" fmla="*/ 324745 h 432977"/>
              <a:gd name="connsiteX29" fmla="*/ 275880 w 432908"/>
              <a:gd name="connsiteY29" fmla="*/ 304543 h 432977"/>
              <a:gd name="connsiteX30" fmla="*/ 284252 w 432908"/>
              <a:gd name="connsiteY30" fmla="*/ 284340 h 432977"/>
              <a:gd name="connsiteX31" fmla="*/ 304464 w 432908"/>
              <a:gd name="connsiteY31" fmla="*/ 275968 h 432977"/>
              <a:gd name="connsiteX32" fmla="*/ 324657 w 432908"/>
              <a:gd name="connsiteY32" fmla="*/ 284340 h 432977"/>
              <a:gd name="connsiteX33" fmla="*/ 405486 w 432908"/>
              <a:gd name="connsiteY33" fmla="*/ 365150 h 432977"/>
              <a:gd name="connsiteX34" fmla="*/ 413859 w 432908"/>
              <a:gd name="connsiteY34" fmla="*/ 385362 h 432977"/>
              <a:gd name="connsiteX35" fmla="*/ 405486 w 432908"/>
              <a:gd name="connsiteY35" fmla="*/ 405565 h 4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2908" h="432977">
                <a:moveTo>
                  <a:pt x="418955" y="351673"/>
                </a:moveTo>
                <a:lnTo>
                  <a:pt x="338135" y="270862"/>
                </a:lnTo>
                <a:cubicBezTo>
                  <a:pt x="329144" y="261871"/>
                  <a:pt x="317190" y="256908"/>
                  <a:pt x="304464" y="256908"/>
                </a:cubicBezTo>
                <a:cubicBezTo>
                  <a:pt x="294977" y="256908"/>
                  <a:pt x="285929" y="259680"/>
                  <a:pt x="278194" y="264805"/>
                </a:cubicBezTo>
                <a:lnTo>
                  <a:pt x="250229" y="236830"/>
                </a:lnTo>
                <a:cubicBezTo>
                  <a:pt x="299292" y="180765"/>
                  <a:pt x="297263" y="95279"/>
                  <a:pt x="243838" y="41853"/>
                </a:cubicBezTo>
                <a:cubicBezTo>
                  <a:pt x="216853" y="14869"/>
                  <a:pt x="180963" y="0"/>
                  <a:pt x="142806" y="0"/>
                </a:cubicBezTo>
                <a:cubicBezTo>
                  <a:pt x="104649" y="0"/>
                  <a:pt x="68768" y="14859"/>
                  <a:pt x="41784" y="41853"/>
                </a:cubicBezTo>
                <a:cubicBezTo>
                  <a:pt x="-13928" y="97555"/>
                  <a:pt x="-13928" y="188204"/>
                  <a:pt x="41784" y="243907"/>
                </a:cubicBezTo>
                <a:cubicBezTo>
                  <a:pt x="68768" y="270891"/>
                  <a:pt x="104649" y="285760"/>
                  <a:pt x="142806" y="285760"/>
                </a:cubicBezTo>
                <a:cubicBezTo>
                  <a:pt x="177763" y="285760"/>
                  <a:pt x="210719" y="273158"/>
                  <a:pt x="236780" y="250317"/>
                </a:cubicBezTo>
                <a:lnTo>
                  <a:pt x="264726" y="278273"/>
                </a:lnTo>
                <a:cubicBezTo>
                  <a:pt x="259602" y="285998"/>
                  <a:pt x="256830" y="295046"/>
                  <a:pt x="256830" y="304533"/>
                </a:cubicBezTo>
                <a:cubicBezTo>
                  <a:pt x="256830" y="317259"/>
                  <a:pt x="261792" y="329222"/>
                  <a:pt x="270784" y="338204"/>
                </a:cubicBezTo>
                <a:lnTo>
                  <a:pt x="351594" y="419024"/>
                </a:lnTo>
                <a:cubicBezTo>
                  <a:pt x="360586" y="428015"/>
                  <a:pt x="372549" y="432978"/>
                  <a:pt x="385274" y="432978"/>
                </a:cubicBezTo>
                <a:cubicBezTo>
                  <a:pt x="398000" y="432978"/>
                  <a:pt x="409963" y="428015"/>
                  <a:pt x="418955" y="419024"/>
                </a:cubicBezTo>
                <a:cubicBezTo>
                  <a:pt x="427946" y="410042"/>
                  <a:pt x="432909" y="398078"/>
                  <a:pt x="432909" y="385353"/>
                </a:cubicBezTo>
                <a:cubicBezTo>
                  <a:pt x="432909" y="372628"/>
                  <a:pt x="427946" y="360674"/>
                  <a:pt x="418955" y="351673"/>
                </a:cubicBezTo>
                <a:close/>
                <a:moveTo>
                  <a:pt x="55252" y="230448"/>
                </a:moveTo>
                <a:cubicBezTo>
                  <a:pt x="6979" y="182166"/>
                  <a:pt x="6979" y="103613"/>
                  <a:pt x="55252" y="55331"/>
                </a:cubicBezTo>
                <a:cubicBezTo>
                  <a:pt x="78646" y="31937"/>
                  <a:pt x="109735" y="19060"/>
                  <a:pt x="142806" y="19060"/>
                </a:cubicBezTo>
                <a:cubicBezTo>
                  <a:pt x="175877" y="19060"/>
                  <a:pt x="206976" y="31937"/>
                  <a:pt x="230369" y="55331"/>
                </a:cubicBezTo>
                <a:cubicBezTo>
                  <a:pt x="278632" y="103603"/>
                  <a:pt x="278632" y="182166"/>
                  <a:pt x="230369" y="230448"/>
                </a:cubicBezTo>
                <a:cubicBezTo>
                  <a:pt x="206976" y="253832"/>
                  <a:pt x="175886" y="266719"/>
                  <a:pt x="142806" y="266719"/>
                </a:cubicBezTo>
                <a:cubicBezTo>
                  <a:pt x="109735" y="266710"/>
                  <a:pt x="78636" y="253832"/>
                  <a:pt x="55252" y="230448"/>
                </a:cubicBezTo>
                <a:close/>
                <a:moveTo>
                  <a:pt x="405486" y="405565"/>
                </a:moveTo>
                <a:cubicBezTo>
                  <a:pt x="394676" y="416357"/>
                  <a:pt x="375873" y="416357"/>
                  <a:pt x="365062" y="405565"/>
                </a:cubicBezTo>
                <a:lnTo>
                  <a:pt x="284252" y="324745"/>
                </a:lnTo>
                <a:cubicBezTo>
                  <a:pt x="278861" y="319354"/>
                  <a:pt x="275880" y="312182"/>
                  <a:pt x="275880" y="304543"/>
                </a:cubicBezTo>
                <a:cubicBezTo>
                  <a:pt x="275880" y="296904"/>
                  <a:pt x="278852" y="289731"/>
                  <a:pt x="284252" y="284340"/>
                </a:cubicBezTo>
                <a:cubicBezTo>
                  <a:pt x="289653" y="278949"/>
                  <a:pt x="296825" y="275968"/>
                  <a:pt x="304464" y="275968"/>
                </a:cubicBezTo>
                <a:cubicBezTo>
                  <a:pt x="312094" y="275968"/>
                  <a:pt x="319266" y="278940"/>
                  <a:pt x="324657" y="284340"/>
                </a:cubicBezTo>
                <a:lnTo>
                  <a:pt x="405486" y="365150"/>
                </a:lnTo>
                <a:cubicBezTo>
                  <a:pt x="410878" y="370551"/>
                  <a:pt x="413859" y="377723"/>
                  <a:pt x="413859" y="385362"/>
                </a:cubicBezTo>
                <a:cubicBezTo>
                  <a:pt x="413859" y="392982"/>
                  <a:pt x="410878" y="400164"/>
                  <a:pt x="405486" y="40556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F0E9132D-7F42-8943-9BC3-12DC7EBFDC0D}"/>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6901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1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2BF37806-B57A-6D45-8AD5-3E806F06B22C}"/>
              </a:ext>
            </a:extLst>
          </p:cNvPr>
          <p:cNvSpPr txBox="1"/>
          <p:nvPr userDrawn="1"/>
        </p:nvSpPr>
        <p:spPr>
          <a:xfrm>
            <a:off x="778933" y="1937238"/>
            <a:ext cx="5317068" cy="2308324"/>
          </a:xfrm>
          <a:prstGeom prst="rect">
            <a:avLst/>
          </a:prstGeom>
          <a:noFill/>
        </p:spPr>
        <p:txBody>
          <a:bodyPr wrap="square" rtlCol="0">
            <a:spAutoFit/>
          </a:bodyPr>
          <a:lstStyle/>
          <a:p>
            <a:r>
              <a:rPr lang="en-US" sz="3600" dirty="0">
                <a:solidFill>
                  <a:srgbClr val="006F44"/>
                </a:solidFill>
              </a:rPr>
              <a:t>Help customers</a:t>
            </a:r>
            <a:br>
              <a:rPr lang="en-US" sz="3600" dirty="0">
                <a:solidFill>
                  <a:srgbClr val="006F44"/>
                </a:solidFill>
              </a:rPr>
            </a:br>
            <a:r>
              <a:rPr lang="en-US" sz="3600" b="1" dirty="0">
                <a:solidFill>
                  <a:srgbClr val="006F44"/>
                </a:solidFill>
              </a:rPr>
              <a:t>meet their needs</a:t>
            </a:r>
            <a:br>
              <a:rPr lang="en-US" sz="3600" dirty="0">
                <a:solidFill>
                  <a:srgbClr val="006F44"/>
                </a:solidFill>
              </a:rPr>
            </a:br>
            <a:r>
              <a:rPr lang="en-US" sz="3600" dirty="0">
                <a:solidFill>
                  <a:srgbClr val="006F44"/>
                </a:solidFill>
              </a:rPr>
              <a:t>by being a</a:t>
            </a:r>
            <a:br>
              <a:rPr lang="en-US" sz="3600" dirty="0">
                <a:solidFill>
                  <a:srgbClr val="006F44"/>
                </a:solidFill>
              </a:rPr>
            </a:br>
            <a:r>
              <a:rPr lang="en-US" sz="3600" b="1" dirty="0">
                <a:solidFill>
                  <a:srgbClr val="006F44"/>
                </a:solidFill>
              </a:rPr>
              <a:t>wellness resource</a:t>
            </a:r>
            <a:endParaRPr lang="en-US" sz="3600" dirty="0">
              <a:solidFill>
                <a:srgbClr val="006F44"/>
              </a:solidFill>
            </a:endParaRPr>
          </a:p>
        </p:txBody>
      </p:sp>
      <p:sp>
        <p:nvSpPr>
          <p:cNvPr id="4" name="TextBox 3">
            <a:extLst>
              <a:ext uri="{FF2B5EF4-FFF2-40B4-BE49-F238E27FC236}">
                <a16:creationId xmlns:a16="http://schemas.microsoft.com/office/drawing/2014/main" id="{F41B0461-28E9-B14F-8C9E-35A82D88F8D2}"/>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6" name="Picture 5" descr="A picture containing grass, tree, outdoor, person&#10;&#10;Description automatically generated">
            <a:extLst>
              <a:ext uri="{FF2B5EF4-FFF2-40B4-BE49-F238E27FC236}">
                <a16:creationId xmlns:a16="http://schemas.microsoft.com/office/drawing/2014/main" id="{62E8FB8E-FD30-7A47-A04E-7F37AAE836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70485" y="0"/>
            <a:ext cx="6421515" cy="6858000"/>
          </a:xfrm>
          <a:prstGeom prst="rect">
            <a:avLst/>
          </a:prstGeom>
        </p:spPr>
      </p:pic>
      <p:sp>
        <p:nvSpPr>
          <p:cNvPr id="7" name="Rectangle 6">
            <a:extLst>
              <a:ext uri="{FF2B5EF4-FFF2-40B4-BE49-F238E27FC236}">
                <a16:creationId xmlns:a16="http://schemas.microsoft.com/office/drawing/2014/main" id="{2E298026-A9CD-E44D-99CA-CC6695383040}"/>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909491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1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field of green plants&#10;&#10;Description automatically generated with low confidence">
            <a:extLst>
              <a:ext uri="{FF2B5EF4-FFF2-40B4-BE49-F238E27FC236}">
                <a16:creationId xmlns:a16="http://schemas.microsoft.com/office/drawing/2014/main" id="{DC984C0D-9689-5243-8611-296EC080E7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70486" y="0"/>
            <a:ext cx="5227982" cy="6858000"/>
          </a:xfrm>
          <a:prstGeom prst="rect">
            <a:avLst/>
          </a:prstGeom>
        </p:spPr>
      </p:pic>
      <p:sp>
        <p:nvSpPr>
          <p:cNvPr id="4" name="TextBox 3">
            <a:extLst>
              <a:ext uri="{FF2B5EF4-FFF2-40B4-BE49-F238E27FC236}">
                <a16:creationId xmlns:a16="http://schemas.microsoft.com/office/drawing/2014/main" id="{A10FE4C2-9FB3-9644-9922-57D6608DA0C6}"/>
              </a:ext>
            </a:extLst>
          </p:cNvPr>
          <p:cNvSpPr txBox="1"/>
          <p:nvPr userDrawn="1"/>
        </p:nvSpPr>
        <p:spPr>
          <a:xfrm>
            <a:off x="778933" y="2317864"/>
            <a:ext cx="5638800" cy="646331"/>
          </a:xfrm>
          <a:prstGeom prst="rect">
            <a:avLst/>
          </a:prstGeom>
          <a:noFill/>
        </p:spPr>
        <p:txBody>
          <a:bodyPr wrap="square" rtlCol="0">
            <a:spAutoFit/>
          </a:bodyPr>
          <a:lstStyle/>
          <a:p>
            <a:r>
              <a:rPr lang="en-US" sz="3600" b="1" dirty="0">
                <a:solidFill>
                  <a:srgbClr val="006F44"/>
                </a:solidFill>
              </a:rPr>
              <a:t>Organic </a:t>
            </a:r>
            <a:r>
              <a:rPr lang="en-US" sz="3600" dirty="0">
                <a:solidFill>
                  <a:srgbClr val="006F44"/>
                </a:solidFill>
              </a:rPr>
              <a:t>has </a:t>
            </a:r>
            <a:r>
              <a:rPr lang="en-US" sz="3600" b="1" dirty="0">
                <a:solidFill>
                  <a:srgbClr val="006F44"/>
                </a:solidFill>
              </a:rPr>
              <a:t>benefits</a:t>
            </a:r>
          </a:p>
        </p:txBody>
      </p:sp>
      <p:sp>
        <p:nvSpPr>
          <p:cNvPr id="6" name="TextBox 5">
            <a:extLst>
              <a:ext uri="{FF2B5EF4-FFF2-40B4-BE49-F238E27FC236}">
                <a16:creationId xmlns:a16="http://schemas.microsoft.com/office/drawing/2014/main" id="{89B37BB3-E04D-6745-8E33-30CB2C8A8303}"/>
              </a:ext>
            </a:extLst>
          </p:cNvPr>
          <p:cNvSpPr txBox="1"/>
          <p:nvPr userDrawn="1"/>
        </p:nvSpPr>
        <p:spPr>
          <a:xfrm>
            <a:off x="858446" y="3138587"/>
            <a:ext cx="5227983" cy="907941"/>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sz="2400" dirty="0">
                <a:solidFill>
                  <a:srgbClr val="006F44"/>
                </a:solidFill>
              </a:rPr>
              <a:t>No chemicals or pesticides</a:t>
            </a:r>
          </a:p>
          <a:p>
            <a:pPr marL="285750" indent="-285750">
              <a:spcAft>
                <a:spcPts val="600"/>
              </a:spcAft>
              <a:buFont typeface="Wingdings" panose="05000000000000000000" pitchFamily="2" charset="2"/>
              <a:buChar char="ü"/>
            </a:pPr>
            <a:r>
              <a:rPr lang="en-US" sz="2400" dirty="0">
                <a:solidFill>
                  <a:srgbClr val="006F44"/>
                </a:solidFill>
              </a:rPr>
              <a:t>Supports the earth and biodiversity</a:t>
            </a:r>
          </a:p>
        </p:txBody>
      </p:sp>
      <p:sp>
        <p:nvSpPr>
          <p:cNvPr id="7" name="TextBox 6">
            <a:extLst>
              <a:ext uri="{FF2B5EF4-FFF2-40B4-BE49-F238E27FC236}">
                <a16:creationId xmlns:a16="http://schemas.microsoft.com/office/drawing/2014/main" id="{528D1648-B86E-5745-A559-08732B0ADC65}"/>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8" name="Rectangle 7">
            <a:extLst>
              <a:ext uri="{FF2B5EF4-FFF2-40B4-BE49-F238E27FC236}">
                <a16:creationId xmlns:a16="http://schemas.microsoft.com/office/drawing/2014/main" id="{B562AD57-8DF3-DA4B-A324-C6D6276CFAA7}"/>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732797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1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E759EC70-2808-AA41-B6A1-137C9EBF745B}"/>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4" name="TextBox 3">
            <a:extLst>
              <a:ext uri="{FF2B5EF4-FFF2-40B4-BE49-F238E27FC236}">
                <a16:creationId xmlns:a16="http://schemas.microsoft.com/office/drawing/2014/main" id="{812E40F4-0172-2D40-AE1A-22E7C557C185}"/>
              </a:ext>
            </a:extLst>
          </p:cNvPr>
          <p:cNvSpPr txBox="1"/>
          <p:nvPr userDrawn="1"/>
        </p:nvSpPr>
        <p:spPr>
          <a:xfrm>
            <a:off x="778933" y="2001775"/>
            <a:ext cx="5638800" cy="646331"/>
          </a:xfrm>
          <a:prstGeom prst="rect">
            <a:avLst/>
          </a:prstGeom>
          <a:noFill/>
        </p:spPr>
        <p:txBody>
          <a:bodyPr wrap="square" rtlCol="0">
            <a:spAutoFit/>
          </a:bodyPr>
          <a:lstStyle/>
          <a:p>
            <a:r>
              <a:rPr lang="en-US" sz="3600" b="1" dirty="0">
                <a:solidFill>
                  <a:srgbClr val="006F44"/>
                </a:solidFill>
              </a:rPr>
              <a:t>Protein </a:t>
            </a:r>
            <a:r>
              <a:rPr lang="en-US" sz="3600" dirty="0">
                <a:solidFill>
                  <a:srgbClr val="006F44"/>
                </a:solidFill>
              </a:rPr>
              <a:t>is </a:t>
            </a:r>
            <a:r>
              <a:rPr lang="en-US" sz="3600" b="1" dirty="0">
                <a:solidFill>
                  <a:srgbClr val="006F44"/>
                </a:solidFill>
              </a:rPr>
              <a:t>powerful</a:t>
            </a:r>
          </a:p>
        </p:txBody>
      </p:sp>
      <p:sp>
        <p:nvSpPr>
          <p:cNvPr id="6" name="TextBox 5">
            <a:extLst>
              <a:ext uri="{FF2B5EF4-FFF2-40B4-BE49-F238E27FC236}">
                <a16:creationId xmlns:a16="http://schemas.microsoft.com/office/drawing/2014/main" id="{1A14809F-133C-FE4D-805F-0357571DF5F2}"/>
              </a:ext>
            </a:extLst>
          </p:cNvPr>
          <p:cNvSpPr txBox="1"/>
          <p:nvPr userDrawn="1"/>
        </p:nvSpPr>
        <p:spPr>
          <a:xfrm>
            <a:off x="858446" y="2822498"/>
            <a:ext cx="5227983" cy="1646605"/>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sz="2400" dirty="0">
                <a:solidFill>
                  <a:srgbClr val="006F44"/>
                </a:solidFill>
              </a:rPr>
              <a:t>Supports bones, cartilage, teeth, skin and more</a:t>
            </a:r>
          </a:p>
          <a:p>
            <a:pPr marL="285750" indent="-285750">
              <a:spcAft>
                <a:spcPts val="600"/>
              </a:spcAft>
              <a:buFont typeface="Wingdings" panose="05000000000000000000" pitchFamily="2" charset="2"/>
              <a:buChar char="ü"/>
            </a:pPr>
            <a:r>
              <a:rPr lang="en-US" sz="2400" dirty="0">
                <a:solidFill>
                  <a:srgbClr val="006F44"/>
                </a:solidFill>
              </a:rPr>
              <a:t>Women need 46g of protein daily – men need 56g*</a:t>
            </a:r>
          </a:p>
        </p:txBody>
      </p:sp>
      <p:pic>
        <p:nvPicPr>
          <p:cNvPr id="7" name="Picture 6" descr="A picture containing tree, ground, outdoor, person&#10;&#10;Description automatically generated">
            <a:extLst>
              <a:ext uri="{FF2B5EF4-FFF2-40B4-BE49-F238E27FC236}">
                <a16:creationId xmlns:a16="http://schemas.microsoft.com/office/drawing/2014/main" id="{24D99D3B-0510-C344-99FD-8E1907209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64016" y="0"/>
            <a:ext cx="5227984" cy="6858000"/>
          </a:xfrm>
          <a:prstGeom prst="rect">
            <a:avLst/>
          </a:prstGeom>
        </p:spPr>
      </p:pic>
      <p:sp>
        <p:nvSpPr>
          <p:cNvPr id="8" name="Rectangle 7">
            <a:extLst>
              <a:ext uri="{FF2B5EF4-FFF2-40B4-BE49-F238E27FC236}">
                <a16:creationId xmlns:a16="http://schemas.microsoft.com/office/drawing/2014/main" id="{4AE4BBCD-89F9-D44F-B26E-DC57404F6FBA}"/>
              </a:ext>
            </a:extLst>
          </p:cNvPr>
          <p:cNvSpPr/>
          <p:nvPr userDrawn="1"/>
        </p:nvSpPr>
        <p:spPr bwMode="auto">
          <a:xfrm>
            <a:off x="377647" y="6183346"/>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*Source: </a:t>
            </a:r>
            <a:r>
              <a:rPr lang="en-US" sz="8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Institute of Medicine, 2005</a:t>
            </a:r>
            <a:endParaRPr lang="en-US" sz="800"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9" name="Rectangle 8">
            <a:extLst>
              <a:ext uri="{FF2B5EF4-FFF2-40B4-BE49-F238E27FC236}">
                <a16:creationId xmlns:a16="http://schemas.microsoft.com/office/drawing/2014/main" id="{094B8963-55CB-A246-B1EA-2346EC1438D6}"/>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4133078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17">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EFF04BA9-3692-5441-B0DF-321A7C5B1D7C}"/>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4" name="TextBox 3">
            <a:extLst>
              <a:ext uri="{FF2B5EF4-FFF2-40B4-BE49-F238E27FC236}">
                <a16:creationId xmlns:a16="http://schemas.microsoft.com/office/drawing/2014/main" id="{1CF3F6A1-DF56-414D-ACF8-0634B7E4F686}"/>
              </a:ext>
            </a:extLst>
          </p:cNvPr>
          <p:cNvSpPr txBox="1"/>
          <p:nvPr userDrawn="1"/>
        </p:nvSpPr>
        <p:spPr>
          <a:xfrm>
            <a:off x="778933" y="2001775"/>
            <a:ext cx="5638800" cy="646331"/>
          </a:xfrm>
          <a:prstGeom prst="rect">
            <a:avLst/>
          </a:prstGeom>
          <a:noFill/>
        </p:spPr>
        <p:txBody>
          <a:bodyPr wrap="square" rtlCol="0">
            <a:spAutoFit/>
          </a:bodyPr>
          <a:lstStyle/>
          <a:p>
            <a:r>
              <a:rPr lang="en-US" sz="3600" dirty="0">
                <a:solidFill>
                  <a:srgbClr val="006F44"/>
                </a:solidFill>
              </a:rPr>
              <a:t>Super </a:t>
            </a:r>
            <a:r>
              <a:rPr lang="en-US" sz="3600" b="1" dirty="0">
                <a:solidFill>
                  <a:srgbClr val="006F44"/>
                </a:solidFill>
              </a:rPr>
              <a:t>superfoods</a:t>
            </a:r>
          </a:p>
        </p:txBody>
      </p:sp>
      <p:sp>
        <p:nvSpPr>
          <p:cNvPr id="6" name="TextBox 5">
            <a:extLst>
              <a:ext uri="{FF2B5EF4-FFF2-40B4-BE49-F238E27FC236}">
                <a16:creationId xmlns:a16="http://schemas.microsoft.com/office/drawing/2014/main" id="{215CA85C-D1D3-0E45-8505-A6A8FE0FFB73}"/>
              </a:ext>
            </a:extLst>
          </p:cNvPr>
          <p:cNvSpPr txBox="1"/>
          <p:nvPr userDrawn="1"/>
        </p:nvSpPr>
        <p:spPr>
          <a:xfrm>
            <a:off x="858445" y="2822498"/>
            <a:ext cx="6585091" cy="1723549"/>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sz="2400" dirty="0">
                <a:solidFill>
                  <a:srgbClr val="006F44"/>
                </a:solidFill>
              </a:rPr>
              <a:t>Adults need 1.5–2 cups of fruit and 2–3 cups of vegetables each day*</a:t>
            </a:r>
          </a:p>
          <a:p>
            <a:pPr marL="285750" indent="-285750">
              <a:spcAft>
                <a:spcPts val="600"/>
              </a:spcAft>
              <a:buFont typeface="Wingdings" panose="05000000000000000000" pitchFamily="2" charset="2"/>
              <a:buChar char="ü"/>
            </a:pPr>
            <a:r>
              <a:rPr lang="en-US" sz="2400" dirty="0">
                <a:solidFill>
                  <a:srgbClr val="006F44"/>
                </a:solidFill>
              </a:rPr>
              <a:t>Only 12.3% of adults get enough fruit**</a:t>
            </a:r>
          </a:p>
          <a:p>
            <a:pPr marL="285750" indent="-285750">
              <a:spcAft>
                <a:spcPts val="600"/>
              </a:spcAft>
              <a:buFont typeface="Wingdings" panose="05000000000000000000" pitchFamily="2" charset="2"/>
              <a:buChar char="ü"/>
            </a:pPr>
            <a:r>
              <a:rPr lang="en-US" sz="2400" dirty="0">
                <a:solidFill>
                  <a:srgbClr val="006F44"/>
                </a:solidFill>
              </a:rPr>
              <a:t>Only 10% of adults get enough vegetables**</a:t>
            </a:r>
          </a:p>
        </p:txBody>
      </p:sp>
      <p:pic>
        <p:nvPicPr>
          <p:cNvPr id="7" name="Picture 6" descr="A person holding two lemons&#10;&#10;Description automatically generated with medium confidence">
            <a:extLst>
              <a:ext uri="{FF2B5EF4-FFF2-40B4-BE49-F238E27FC236}">
                <a16:creationId xmlns:a16="http://schemas.microsoft.com/office/drawing/2014/main" id="{49EFBC05-4DCE-0749-A066-A53CC517C1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39406" y="0"/>
            <a:ext cx="4452593" cy="6858000"/>
          </a:xfrm>
          <a:prstGeom prst="rect">
            <a:avLst/>
          </a:prstGeom>
        </p:spPr>
      </p:pic>
      <p:sp>
        <p:nvSpPr>
          <p:cNvPr id="8" name="Rectangle 7">
            <a:extLst>
              <a:ext uri="{FF2B5EF4-FFF2-40B4-BE49-F238E27FC236}">
                <a16:creationId xmlns:a16="http://schemas.microsoft.com/office/drawing/2014/main" id="{8A367C5F-1672-984F-A26A-EDCD89BB49FB}"/>
              </a:ext>
            </a:extLst>
          </p:cNvPr>
          <p:cNvSpPr/>
          <p:nvPr userDrawn="1"/>
        </p:nvSpPr>
        <p:spPr bwMode="auto">
          <a:xfrm>
            <a:off x="377647" y="6022925"/>
            <a:ext cx="5333342" cy="3397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*Source: </a:t>
            </a:r>
            <a:r>
              <a:rPr lang="en-US" sz="8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U.S. Department of Agriculture and U.S. Department of Health and Human Services, 2020</a:t>
            </a:r>
            <a:r>
              <a:rPr lang="en-US" sz="800"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sz="8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2025</a:t>
            </a:r>
          </a:p>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**Source: Adults Meeting Fruit and Vegetable Intake Recommendations – United States, 2019</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9" name="Rectangle 8">
            <a:extLst>
              <a:ext uri="{FF2B5EF4-FFF2-40B4-BE49-F238E27FC236}">
                <a16:creationId xmlns:a16="http://schemas.microsoft.com/office/drawing/2014/main" id="{150B02E8-642D-3143-AFB8-979915D7F25A}"/>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062987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lide 1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sitting on a bench&#10;&#10;Description automatically generated with medium confidence">
            <a:extLst>
              <a:ext uri="{FF2B5EF4-FFF2-40B4-BE49-F238E27FC236}">
                <a16:creationId xmlns:a16="http://schemas.microsoft.com/office/drawing/2014/main" id="{ACC96F28-A68B-D542-8BAC-251BEEC758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1AF812-9D16-BE4F-8278-9CD7167BB9BB}"/>
              </a:ext>
            </a:extLst>
          </p:cNvPr>
          <p:cNvSpPr/>
          <p:nvPr userDrawn="1"/>
        </p:nvSpPr>
        <p:spPr bwMode="auto">
          <a:xfrm>
            <a:off x="0" y="0"/>
            <a:ext cx="5730239" cy="6858000"/>
          </a:xfrm>
          <a:prstGeom prst="rect">
            <a:avLst/>
          </a:prstGeom>
          <a:gradFill>
            <a:gsLst>
              <a:gs pos="100000">
                <a:schemeClr val="tx1">
                  <a:alpha val="0"/>
                </a:schemeClr>
              </a:gs>
              <a:gs pos="0">
                <a:schemeClr val="tx1">
                  <a:alpha val="58945"/>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894718A9-32DF-F34A-AB9F-46BCDABC95F7}"/>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7" name="CaixaDeTexto 6">
            <a:extLst>
              <a:ext uri="{FF2B5EF4-FFF2-40B4-BE49-F238E27FC236}">
                <a16:creationId xmlns:a16="http://schemas.microsoft.com/office/drawing/2014/main" id="{0AF388C8-B63A-2148-8FE9-78762EBDF11E}"/>
              </a:ext>
            </a:extLst>
          </p:cNvPr>
          <p:cNvSpPr txBox="1"/>
          <p:nvPr userDrawn="1"/>
        </p:nvSpPr>
        <p:spPr>
          <a:xfrm>
            <a:off x="762000" y="699511"/>
            <a:ext cx="6485200" cy="646331"/>
          </a:xfrm>
          <a:prstGeom prst="rect">
            <a:avLst/>
          </a:prstGeom>
          <a:noFill/>
        </p:spPr>
        <p:txBody>
          <a:bodyPr wrap="square">
            <a:spAutoFit/>
          </a:bodyPr>
          <a:lstStyle/>
          <a:p>
            <a:pPr lvl="0" defTabSz="914400">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Start a conversation</a:t>
            </a:r>
            <a:endParaRPr kumimoji="0" lang="en-US" sz="360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6B5BD50B-8C7C-B847-B9E9-E1B001C2A185}"/>
              </a:ext>
            </a:extLst>
          </p:cNvPr>
          <p:cNvGrpSpPr/>
          <p:nvPr userDrawn="1"/>
        </p:nvGrpSpPr>
        <p:grpSpPr>
          <a:xfrm>
            <a:off x="609421" y="1964952"/>
            <a:ext cx="5730239" cy="2113861"/>
            <a:chOff x="1394461" y="1382551"/>
            <a:chExt cx="5730239" cy="2113861"/>
          </a:xfrm>
          <a:effectLst>
            <a:outerShdw blurRad="72954" dist="38100" dir="5400000" algn="t" rotWithShape="0">
              <a:prstClr val="black"/>
            </a:outerShdw>
          </a:effectLst>
        </p:grpSpPr>
        <p:sp>
          <p:nvSpPr>
            <p:cNvPr id="9" name="Rounded Rectangle 8">
              <a:extLst>
                <a:ext uri="{FF2B5EF4-FFF2-40B4-BE49-F238E27FC236}">
                  <a16:creationId xmlns:a16="http://schemas.microsoft.com/office/drawing/2014/main" id="{84B22CB5-AD60-1543-8836-F6DE60003EA0}"/>
                </a:ext>
              </a:extLst>
            </p:cNvPr>
            <p:cNvSpPr/>
            <p:nvPr/>
          </p:nvSpPr>
          <p:spPr bwMode="auto">
            <a:xfrm>
              <a:off x="1394461" y="1382551"/>
              <a:ext cx="5730239" cy="1718861"/>
            </a:xfrm>
            <a:prstGeom prst="roundRect">
              <a:avLst>
                <a:gd name="adj" fmla="val 11413"/>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0" name="Right Triangle 9">
              <a:extLst>
                <a:ext uri="{FF2B5EF4-FFF2-40B4-BE49-F238E27FC236}">
                  <a16:creationId xmlns:a16="http://schemas.microsoft.com/office/drawing/2014/main" id="{BC64A6EA-7270-0742-91B8-6BB0E1C4BD2B}"/>
                </a:ext>
              </a:extLst>
            </p:cNvPr>
            <p:cNvSpPr/>
            <p:nvPr/>
          </p:nvSpPr>
          <p:spPr bwMode="auto">
            <a:xfrm rot="10800000">
              <a:off x="6065896" y="2981796"/>
              <a:ext cx="485106" cy="514616"/>
            </a:xfrm>
            <a:prstGeom prst="rtTriangle">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11" name="TextBox 10">
            <a:extLst>
              <a:ext uri="{FF2B5EF4-FFF2-40B4-BE49-F238E27FC236}">
                <a16:creationId xmlns:a16="http://schemas.microsoft.com/office/drawing/2014/main" id="{9ACD2857-21C9-044A-B449-BBA2FCEC4ED0}"/>
              </a:ext>
            </a:extLst>
          </p:cNvPr>
          <p:cNvSpPr txBox="1"/>
          <p:nvPr userDrawn="1"/>
        </p:nvSpPr>
        <p:spPr>
          <a:xfrm>
            <a:off x="845642" y="2213601"/>
            <a:ext cx="5329380" cy="1200329"/>
          </a:xfrm>
          <a:prstGeom prst="rect">
            <a:avLst/>
          </a:prstGeom>
          <a:noFill/>
        </p:spPr>
        <p:txBody>
          <a:bodyPr wrap="square" rtlCol="0">
            <a:spAutoFit/>
          </a:bodyPr>
          <a:lstStyle/>
          <a:p>
            <a:r>
              <a:rPr lang="en-US" sz="3600" dirty="0">
                <a:solidFill>
                  <a:schemeClr val="bg1"/>
                </a:solidFill>
              </a:rPr>
              <a:t>How do you get the right nutrition each day?</a:t>
            </a:r>
          </a:p>
        </p:txBody>
      </p:sp>
      <p:grpSp>
        <p:nvGrpSpPr>
          <p:cNvPr id="12" name="Group 11">
            <a:extLst>
              <a:ext uri="{FF2B5EF4-FFF2-40B4-BE49-F238E27FC236}">
                <a16:creationId xmlns:a16="http://schemas.microsoft.com/office/drawing/2014/main" id="{C848C53A-A7E4-2E4A-9A06-1D30D010944D}"/>
              </a:ext>
            </a:extLst>
          </p:cNvPr>
          <p:cNvGrpSpPr/>
          <p:nvPr userDrawn="1"/>
        </p:nvGrpSpPr>
        <p:grpSpPr>
          <a:xfrm>
            <a:off x="609422" y="3821506"/>
            <a:ext cx="3302502" cy="1160425"/>
            <a:chOff x="609421" y="3483899"/>
            <a:chExt cx="3425925" cy="1203793"/>
          </a:xfrm>
        </p:grpSpPr>
        <p:grpSp>
          <p:nvGrpSpPr>
            <p:cNvPr id="13" name="Group 12">
              <a:extLst>
                <a:ext uri="{FF2B5EF4-FFF2-40B4-BE49-F238E27FC236}">
                  <a16:creationId xmlns:a16="http://schemas.microsoft.com/office/drawing/2014/main" id="{88A878CB-6D67-4F48-B1B4-101FF7DAD8ED}"/>
                </a:ext>
              </a:extLst>
            </p:cNvPr>
            <p:cNvGrpSpPr/>
            <p:nvPr/>
          </p:nvGrpSpPr>
          <p:grpSpPr>
            <a:xfrm flipH="1">
              <a:off x="609421" y="3642876"/>
              <a:ext cx="3425925" cy="1044816"/>
              <a:chOff x="3698775" y="2341158"/>
              <a:chExt cx="3425925" cy="1044816"/>
            </a:xfrm>
            <a:effectLst>
              <a:outerShdw blurRad="72954" dist="38100" dir="5400000" algn="t" rotWithShape="0">
                <a:prstClr val="black"/>
              </a:outerShdw>
            </a:effectLst>
          </p:grpSpPr>
          <p:sp>
            <p:nvSpPr>
              <p:cNvPr id="15" name="Rounded Rectangle 14">
                <a:extLst>
                  <a:ext uri="{FF2B5EF4-FFF2-40B4-BE49-F238E27FC236}">
                    <a16:creationId xmlns:a16="http://schemas.microsoft.com/office/drawing/2014/main" id="{3BF74847-94F7-4A4B-BED7-7757A5D7AAAC}"/>
                  </a:ext>
                </a:extLst>
              </p:cNvPr>
              <p:cNvSpPr/>
              <p:nvPr/>
            </p:nvSpPr>
            <p:spPr bwMode="auto">
              <a:xfrm>
                <a:off x="3698775" y="2341158"/>
                <a:ext cx="3425925" cy="760254"/>
              </a:xfrm>
              <a:prstGeom prst="roundRect">
                <a:avLst>
                  <a:gd name="adj" fmla="val 24091"/>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6" name="Right Triangle 15">
                <a:extLst>
                  <a:ext uri="{FF2B5EF4-FFF2-40B4-BE49-F238E27FC236}">
                    <a16:creationId xmlns:a16="http://schemas.microsoft.com/office/drawing/2014/main" id="{AA32C47F-CEDF-794F-B869-52C871A71DBD}"/>
                  </a:ext>
                </a:extLst>
              </p:cNvPr>
              <p:cNvSpPr/>
              <p:nvPr/>
            </p:nvSpPr>
            <p:spPr bwMode="auto">
              <a:xfrm rot="10800000">
                <a:off x="5978090" y="2981796"/>
                <a:ext cx="381001" cy="404178"/>
              </a:xfrm>
              <a:prstGeom prst="rtTriangle">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14" name="TextBox 13">
              <a:extLst>
                <a:ext uri="{FF2B5EF4-FFF2-40B4-BE49-F238E27FC236}">
                  <a16:creationId xmlns:a16="http://schemas.microsoft.com/office/drawing/2014/main" id="{4BFD11B3-DE45-F248-A680-9C715CE84AC3}"/>
                </a:ext>
              </a:extLst>
            </p:cNvPr>
            <p:cNvSpPr txBox="1"/>
            <p:nvPr/>
          </p:nvSpPr>
          <p:spPr>
            <a:xfrm>
              <a:off x="1932404" y="3483899"/>
              <a:ext cx="779958" cy="769441"/>
            </a:xfrm>
            <a:prstGeom prst="rect">
              <a:avLst/>
            </a:prstGeom>
            <a:noFill/>
          </p:spPr>
          <p:txBody>
            <a:bodyPr wrap="square" rtlCol="0">
              <a:spAutoFit/>
            </a:bodyPr>
            <a:lstStyle/>
            <a:p>
              <a:r>
                <a:rPr lang="en-US" sz="4400" dirty="0">
                  <a:solidFill>
                    <a:schemeClr val="bg1"/>
                  </a:solidFill>
                </a:rPr>
                <a:t>…</a:t>
              </a:r>
            </a:p>
          </p:txBody>
        </p:sp>
      </p:grpSp>
      <p:grpSp>
        <p:nvGrpSpPr>
          <p:cNvPr id="17" name="Group 16">
            <a:extLst>
              <a:ext uri="{FF2B5EF4-FFF2-40B4-BE49-F238E27FC236}">
                <a16:creationId xmlns:a16="http://schemas.microsoft.com/office/drawing/2014/main" id="{9D9D806C-02CB-C344-8064-6B595602E760}"/>
              </a:ext>
            </a:extLst>
          </p:cNvPr>
          <p:cNvGrpSpPr/>
          <p:nvPr userDrawn="1"/>
        </p:nvGrpSpPr>
        <p:grpSpPr>
          <a:xfrm>
            <a:off x="3037157" y="4890946"/>
            <a:ext cx="3302503" cy="1137319"/>
            <a:chOff x="2913735" y="4607964"/>
            <a:chExt cx="3425925" cy="1179823"/>
          </a:xfrm>
        </p:grpSpPr>
        <p:grpSp>
          <p:nvGrpSpPr>
            <p:cNvPr id="18" name="Group 17">
              <a:extLst>
                <a:ext uri="{FF2B5EF4-FFF2-40B4-BE49-F238E27FC236}">
                  <a16:creationId xmlns:a16="http://schemas.microsoft.com/office/drawing/2014/main" id="{5E504BD8-8630-674F-9D10-7FA8CE9802D1}"/>
                </a:ext>
              </a:extLst>
            </p:cNvPr>
            <p:cNvGrpSpPr/>
            <p:nvPr/>
          </p:nvGrpSpPr>
          <p:grpSpPr>
            <a:xfrm>
              <a:off x="2913735" y="4742971"/>
              <a:ext cx="3425925" cy="1044816"/>
              <a:chOff x="3698775" y="2341158"/>
              <a:chExt cx="3425925" cy="1044816"/>
            </a:xfrm>
            <a:effectLst>
              <a:outerShdw blurRad="72954" dist="38100" dir="5400000" algn="t" rotWithShape="0">
                <a:prstClr val="black"/>
              </a:outerShdw>
            </a:effectLst>
          </p:grpSpPr>
          <p:sp>
            <p:nvSpPr>
              <p:cNvPr id="20" name="Rounded Rectangle 19">
                <a:extLst>
                  <a:ext uri="{FF2B5EF4-FFF2-40B4-BE49-F238E27FC236}">
                    <a16:creationId xmlns:a16="http://schemas.microsoft.com/office/drawing/2014/main" id="{DF727A05-BE9C-FB41-B3AE-905E69E9FF8C}"/>
                  </a:ext>
                </a:extLst>
              </p:cNvPr>
              <p:cNvSpPr/>
              <p:nvPr/>
            </p:nvSpPr>
            <p:spPr bwMode="auto">
              <a:xfrm>
                <a:off x="3698775" y="2341158"/>
                <a:ext cx="3425925" cy="760254"/>
              </a:xfrm>
              <a:prstGeom prst="roundRect">
                <a:avLst>
                  <a:gd name="adj" fmla="val 24091"/>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1" name="Right Triangle 20">
                <a:extLst>
                  <a:ext uri="{FF2B5EF4-FFF2-40B4-BE49-F238E27FC236}">
                    <a16:creationId xmlns:a16="http://schemas.microsoft.com/office/drawing/2014/main" id="{D0E60C85-62E9-754B-B4F9-A42192C3EDD4}"/>
                  </a:ext>
                </a:extLst>
              </p:cNvPr>
              <p:cNvSpPr/>
              <p:nvPr/>
            </p:nvSpPr>
            <p:spPr bwMode="auto">
              <a:xfrm rot="10800000">
                <a:off x="5978090" y="2981796"/>
                <a:ext cx="381001" cy="404178"/>
              </a:xfrm>
              <a:prstGeom prst="rtTriangle">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sp>
          <p:nvSpPr>
            <p:cNvPr id="19" name="TextBox 18">
              <a:extLst>
                <a:ext uri="{FF2B5EF4-FFF2-40B4-BE49-F238E27FC236}">
                  <a16:creationId xmlns:a16="http://schemas.microsoft.com/office/drawing/2014/main" id="{9AC8BC4E-A0E7-3F42-BD32-C939B981829E}"/>
                </a:ext>
              </a:extLst>
            </p:cNvPr>
            <p:cNvSpPr txBox="1"/>
            <p:nvPr/>
          </p:nvSpPr>
          <p:spPr>
            <a:xfrm>
              <a:off x="4280493" y="4607964"/>
              <a:ext cx="779958" cy="769441"/>
            </a:xfrm>
            <a:prstGeom prst="rect">
              <a:avLst/>
            </a:prstGeom>
            <a:noFill/>
          </p:spPr>
          <p:txBody>
            <a:bodyPr wrap="square" rtlCol="0">
              <a:spAutoFit/>
            </a:bodyPr>
            <a:lstStyle/>
            <a:p>
              <a:r>
                <a:rPr lang="en-US" sz="4400" dirty="0">
                  <a:solidFill>
                    <a:schemeClr val="bg1"/>
                  </a:solidFill>
                </a:rPr>
                <a:t>…</a:t>
              </a:r>
            </a:p>
          </p:txBody>
        </p:sp>
      </p:grpSp>
      <p:sp>
        <p:nvSpPr>
          <p:cNvPr id="22" name="Rectangle 21">
            <a:extLst>
              <a:ext uri="{FF2B5EF4-FFF2-40B4-BE49-F238E27FC236}">
                <a16:creationId xmlns:a16="http://schemas.microsoft.com/office/drawing/2014/main" id="{44B56ED3-A66F-0D4D-9D65-C5C2F3D554E2}"/>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24528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0EAA-2B04-F444-ABC2-5A962566C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D4606-87AA-3E4E-8F41-4E38F176A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BF3E47-7E6C-AF4B-9093-720009F1BA1E}"/>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62E89629-D30D-DB48-8D00-E9AABDD9D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73502-4FDB-CF4A-99FA-1E22A2B6C461}"/>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124933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 19">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B8122FA7-9FC7-EA4F-8636-11B367BF753E}"/>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4" name="Graphic 3">
            <a:extLst>
              <a:ext uri="{FF2B5EF4-FFF2-40B4-BE49-F238E27FC236}">
                <a16:creationId xmlns:a16="http://schemas.microsoft.com/office/drawing/2014/main" id="{3FBF2266-39EC-AF4C-9F36-0544F0BB24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69924" y="6189434"/>
            <a:ext cx="2484274" cy="468096"/>
          </a:xfrm>
          <a:prstGeom prst="rect">
            <a:avLst/>
          </a:prstGeom>
        </p:spPr>
      </p:pic>
      <p:grpSp>
        <p:nvGrpSpPr>
          <p:cNvPr id="6" name="Group 5">
            <a:extLst>
              <a:ext uri="{FF2B5EF4-FFF2-40B4-BE49-F238E27FC236}">
                <a16:creationId xmlns:a16="http://schemas.microsoft.com/office/drawing/2014/main" id="{C775A112-52E0-7D45-81C4-283FB76C7D96}"/>
              </a:ext>
            </a:extLst>
          </p:cNvPr>
          <p:cNvGrpSpPr/>
          <p:nvPr userDrawn="1"/>
        </p:nvGrpSpPr>
        <p:grpSpPr>
          <a:xfrm>
            <a:off x="2925118" y="1450051"/>
            <a:ext cx="2975483" cy="1149513"/>
            <a:chOff x="2483485" y="1280985"/>
            <a:chExt cx="2975483" cy="1149513"/>
          </a:xfrm>
        </p:grpSpPr>
        <p:sp>
          <p:nvSpPr>
            <p:cNvPr id="7" name="Rectangle 6">
              <a:extLst>
                <a:ext uri="{FF2B5EF4-FFF2-40B4-BE49-F238E27FC236}">
                  <a16:creationId xmlns:a16="http://schemas.microsoft.com/office/drawing/2014/main" id="{730A6F55-2799-1946-8868-02B8D48FC19E}"/>
                </a:ext>
              </a:extLst>
            </p:cNvPr>
            <p:cNvSpPr/>
            <p:nvPr/>
          </p:nvSpPr>
          <p:spPr bwMode="auto">
            <a:xfrm>
              <a:off x="2483485" y="1280985"/>
              <a:ext cx="2975483" cy="1149513"/>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8" name="TextBox 7">
              <a:extLst>
                <a:ext uri="{FF2B5EF4-FFF2-40B4-BE49-F238E27FC236}">
                  <a16:creationId xmlns:a16="http://schemas.microsoft.com/office/drawing/2014/main" id="{02E39D7F-F1FB-2342-AE32-BADDC512ACE7}"/>
                </a:ext>
              </a:extLst>
            </p:cNvPr>
            <p:cNvSpPr txBox="1"/>
            <p:nvPr/>
          </p:nvSpPr>
          <p:spPr>
            <a:xfrm>
              <a:off x="3105032" y="1439782"/>
              <a:ext cx="2262496" cy="830997"/>
            </a:xfrm>
            <a:prstGeom prst="rect">
              <a:avLst/>
            </a:prstGeom>
            <a:noFill/>
          </p:spPr>
          <p:txBody>
            <a:bodyPr wrap="square" rtlCol="0">
              <a:spAutoFit/>
            </a:bodyPr>
            <a:lstStyle/>
            <a:p>
              <a:r>
                <a:rPr lang="en-US" sz="1600" dirty="0">
                  <a:solidFill>
                    <a:schemeClr val="bg1"/>
                  </a:solidFill>
                </a:rPr>
                <a:t>Nutrilite</a:t>
              </a:r>
              <a:r>
                <a:rPr lang="en-US" sz="1600" baseline="30000" dirty="0">
                  <a:solidFill>
                    <a:schemeClr val="bg1"/>
                  </a:solidFill>
                </a:rPr>
                <a:t>™</a:t>
              </a:r>
              <a:r>
                <a:rPr lang="en-US" sz="1600" dirty="0">
                  <a:solidFill>
                    <a:schemeClr val="bg1"/>
                  </a:solidFill>
                </a:rPr>
                <a:t> Organics </a:t>
              </a:r>
              <a:br>
                <a:rPr lang="en-US" sz="1600" dirty="0">
                  <a:solidFill>
                    <a:schemeClr val="bg1"/>
                  </a:solidFill>
                </a:rPr>
              </a:br>
              <a:r>
                <a:rPr lang="en-US" sz="1600" dirty="0">
                  <a:solidFill>
                    <a:schemeClr val="bg1"/>
                  </a:solidFill>
                </a:rPr>
                <a:t>Plant Protein Powder</a:t>
              </a:r>
              <a:br>
                <a:rPr lang="en-US" sz="1600" dirty="0">
                  <a:solidFill>
                    <a:schemeClr val="bg1"/>
                  </a:solidFill>
                </a:rPr>
              </a:br>
              <a:r>
                <a:rPr lang="en-US" sz="1600" i="1" dirty="0">
                  <a:solidFill>
                    <a:srgbClr val="7AB800"/>
                  </a:solidFill>
                </a:rPr>
                <a:t>Vanilla and Chocolate</a:t>
              </a:r>
              <a:r>
                <a:rPr lang="en-US" sz="1600" dirty="0">
                  <a:solidFill>
                    <a:srgbClr val="7AB800"/>
                  </a:solidFill>
                </a:rPr>
                <a:t> </a:t>
              </a:r>
            </a:p>
          </p:txBody>
        </p:sp>
      </p:grpSp>
      <p:grpSp>
        <p:nvGrpSpPr>
          <p:cNvPr id="9" name="Group 8">
            <a:extLst>
              <a:ext uri="{FF2B5EF4-FFF2-40B4-BE49-F238E27FC236}">
                <a16:creationId xmlns:a16="http://schemas.microsoft.com/office/drawing/2014/main" id="{4A08594F-D801-6C4A-94A5-2CAAEFF8E2A0}"/>
              </a:ext>
            </a:extLst>
          </p:cNvPr>
          <p:cNvGrpSpPr/>
          <p:nvPr userDrawn="1"/>
        </p:nvGrpSpPr>
        <p:grpSpPr>
          <a:xfrm>
            <a:off x="2382391" y="4233009"/>
            <a:ext cx="2862186" cy="1149513"/>
            <a:chOff x="1965960" y="4105656"/>
            <a:chExt cx="2862186" cy="1149513"/>
          </a:xfrm>
        </p:grpSpPr>
        <p:sp>
          <p:nvSpPr>
            <p:cNvPr id="10" name="Rectangle 9">
              <a:extLst>
                <a:ext uri="{FF2B5EF4-FFF2-40B4-BE49-F238E27FC236}">
                  <a16:creationId xmlns:a16="http://schemas.microsoft.com/office/drawing/2014/main" id="{029988DB-B8C7-1840-A4D9-3CE1FECDC4A6}"/>
                </a:ext>
              </a:extLst>
            </p:cNvPr>
            <p:cNvSpPr/>
            <p:nvPr/>
          </p:nvSpPr>
          <p:spPr bwMode="auto">
            <a:xfrm>
              <a:off x="1965960" y="4105656"/>
              <a:ext cx="2862186" cy="1149513"/>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 name="TextBox 10">
              <a:extLst>
                <a:ext uri="{FF2B5EF4-FFF2-40B4-BE49-F238E27FC236}">
                  <a16:creationId xmlns:a16="http://schemas.microsoft.com/office/drawing/2014/main" id="{A1DFB438-D253-B94C-AD74-A743A81DF254}"/>
                </a:ext>
              </a:extLst>
            </p:cNvPr>
            <p:cNvSpPr txBox="1"/>
            <p:nvPr/>
          </p:nvSpPr>
          <p:spPr>
            <a:xfrm>
              <a:off x="2785039" y="4267260"/>
              <a:ext cx="1951667" cy="830997"/>
            </a:xfrm>
            <a:prstGeom prst="rect">
              <a:avLst/>
            </a:prstGeom>
            <a:noFill/>
          </p:spPr>
          <p:txBody>
            <a:bodyPr wrap="square" rtlCol="0">
              <a:spAutoFit/>
            </a:bodyPr>
            <a:lstStyle/>
            <a:p>
              <a:r>
                <a:rPr lang="en-US" sz="1600" dirty="0">
                  <a:solidFill>
                    <a:schemeClr val="bg1"/>
                  </a:solidFill>
                </a:rPr>
                <a:t>Nutrilite</a:t>
              </a:r>
              <a:r>
                <a:rPr lang="en-US" sz="1600" baseline="30000" dirty="0">
                  <a:solidFill>
                    <a:schemeClr val="bg1"/>
                  </a:solidFill>
                </a:rPr>
                <a:t>™</a:t>
              </a:r>
              <a:r>
                <a:rPr lang="en-US" sz="1600" dirty="0">
                  <a:solidFill>
                    <a:schemeClr val="bg1"/>
                  </a:solidFill>
                </a:rPr>
                <a:t> Organics </a:t>
              </a:r>
              <a:br>
                <a:rPr lang="en-US" sz="1600" dirty="0">
                  <a:solidFill>
                    <a:schemeClr val="bg1"/>
                  </a:solidFill>
                </a:rPr>
              </a:br>
              <a:r>
                <a:rPr lang="en-US" sz="1600" dirty="0">
                  <a:solidFill>
                    <a:schemeClr val="bg1"/>
                  </a:solidFill>
                </a:rPr>
                <a:t>Green Superfood Powder</a:t>
              </a:r>
            </a:p>
          </p:txBody>
        </p:sp>
      </p:grpSp>
      <p:grpSp>
        <p:nvGrpSpPr>
          <p:cNvPr id="12" name="Group 11">
            <a:extLst>
              <a:ext uri="{FF2B5EF4-FFF2-40B4-BE49-F238E27FC236}">
                <a16:creationId xmlns:a16="http://schemas.microsoft.com/office/drawing/2014/main" id="{1400520B-AB10-B649-8AE7-9F56732A46B8}"/>
              </a:ext>
            </a:extLst>
          </p:cNvPr>
          <p:cNvGrpSpPr/>
          <p:nvPr userDrawn="1"/>
        </p:nvGrpSpPr>
        <p:grpSpPr>
          <a:xfrm>
            <a:off x="7519825" y="1471879"/>
            <a:ext cx="3520440" cy="1149513"/>
            <a:chOff x="7342632" y="4105656"/>
            <a:chExt cx="3520440" cy="1149513"/>
          </a:xfrm>
        </p:grpSpPr>
        <p:sp>
          <p:nvSpPr>
            <p:cNvPr id="13" name="Rectangle 12">
              <a:extLst>
                <a:ext uri="{FF2B5EF4-FFF2-40B4-BE49-F238E27FC236}">
                  <a16:creationId xmlns:a16="http://schemas.microsoft.com/office/drawing/2014/main" id="{7A0AC363-BC8D-324C-8235-C28C0860D6DF}"/>
                </a:ext>
              </a:extLst>
            </p:cNvPr>
            <p:cNvSpPr/>
            <p:nvPr/>
          </p:nvSpPr>
          <p:spPr bwMode="auto">
            <a:xfrm>
              <a:off x="7342632" y="4105656"/>
              <a:ext cx="3520440" cy="1149513"/>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 name="TextBox 13">
              <a:extLst>
                <a:ext uri="{FF2B5EF4-FFF2-40B4-BE49-F238E27FC236}">
                  <a16:creationId xmlns:a16="http://schemas.microsoft.com/office/drawing/2014/main" id="{8E0092BA-7A1D-C948-9F5E-F633A86B9796}"/>
                </a:ext>
              </a:extLst>
            </p:cNvPr>
            <p:cNvSpPr txBox="1"/>
            <p:nvPr/>
          </p:nvSpPr>
          <p:spPr>
            <a:xfrm>
              <a:off x="8633145" y="4267260"/>
              <a:ext cx="2037903" cy="830997"/>
            </a:xfrm>
            <a:prstGeom prst="rect">
              <a:avLst/>
            </a:prstGeom>
            <a:noFill/>
          </p:spPr>
          <p:txBody>
            <a:bodyPr wrap="square" rtlCol="0">
              <a:spAutoFit/>
            </a:bodyPr>
            <a:lstStyle/>
            <a:p>
              <a:r>
                <a:rPr lang="en-US" sz="1600" dirty="0">
                  <a:solidFill>
                    <a:schemeClr val="bg1"/>
                  </a:solidFill>
                </a:rPr>
                <a:t>Nutrilite</a:t>
              </a:r>
              <a:r>
                <a:rPr lang="en-US" sz="1600" baseline="30000" dirty="0">
                  <a:solidFill>
                    <a:schemeClr val="bg1"/>
                  </a:solidFill>
                </a:rPr>
                <a:t>™</a:t>
              </a:r>
              <a:r>
                <a:rPr lang="en-US" sz="1600" dirty="0">
                  <a:solidFill>
                    <a:schemeClr val="bg1"/>
                  </a:solidFill>
                </a:rPr>
                <a:t> Organics </a:t>
              </a:r>
              <a:br>
                <a:rPr lang="en-US" sz="1600" dirty="0">
                  <a:solidFill>
                    <a:schemeClr val="bg1"/>
                  </a:solidFill>
                </a:rPr>
              </a:br>
              <a:r>
                <a:rPr lang="en-US" sz="1600" dirty="0">
                  <a:solidFill>
                    <a:schemeClr val="bg1"/>
                  </a:solidFill>
                </a:rPr>
                <a:t>Immunity Superfood Powder</a:t>
              </a:r>
            </a:p>
          </p:txBody>
        </p:sp>
      </p:grpSp>
      <p:grpSp>
        <p:nvGrpSpPr>
          <p:cNvPr id="15" name="Group 14">
            <a:extLst>
              <a:ext uri="{FF2B5EF4-FFF2-40B4-BE49-F238E27FC236}">
                <a16:creationId xmlns:a16="http://schemas.microsoft.com/office/drawing/2014/main" id="{5FDEA741-ED95-5E4C-84E3-27DFCDA500CB}"/>
              </a:ext>
            </a:extLst>
          </p:cNvPr>
          <p:cNvGrpSpPr/>
          <p:nvPr userDrawn="1"/>
        </p:nvGrpSpPr>
        <p:grpSpPr>
          <a:xfrm>
            <a:off x="499905" y="563675"/>
            <a:ext cx="2975483" cy="2874758"/>
            <a:chOff x="4021553" y="346232"/>
            <a:chExt cx="6208901" cy="5936147"/>
          </a:xfrm>
          <a:effectLst>
            <a:outerShdw blurRad="127000" dist="63500" dir="4200000" algn="tl" rotWithShape="0">
              <a:prstClr val="black">
                <a:alpha val="30000"/>
              </a:prstClr>
            </a:outerShdw>
          </a:effectLst>
        </p:grpSpPr>
        <p:pic>
          <p:nvPicPr>
            <p:cNvPr id="16" name="Picture 15" descr="A picture containing calendar&#10;&#10;Description automatically generated">
              <a:extLst>
                <a:ext uri="{FF2B5EF4-FFF2-40B4-BE49-F238E27FC236}">
                  <a16:creationId xmlns:a16="http://schemas.microsoft.com/office/drawing/2014/main" id="{2551AC98-B206-6E44-96F8-00C0CDA87E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1553" y="346232"/>
              <a:ext cx="4343400" cy="5575300"/>
            </a:xfrm>
            <a:prstGeom prst="rect">
              <a:avLst/>
            </a:prstGeom>
          </p:spPr>
        </p:pic>
        <p:pic>
          <p:nvPicPr>
            <p:cNvPr id="17" name="Picture 16" descr="A picture containing website&#10;&#10;Description automatically generated">
              <a:extLst>
                <a:ext uri="{FF2B5EF4-FFF2-40B4-BE49-F238E27FC236}">
                  <a16:creationId xmlns:a16="http://schemas.microsoft.com/office/drawing/2014/main" id="{778D73F4-034D-5743-B97B-E93E3F309C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0554" y="935679"/>
              <a:ext cx="4279900" cy="5346700"/>
            </a:xfrm>
            <a:prstGeom prst="rect">
              <a:avLst/>
            </a:prstGeom>
          </p:spPr>
        </p:pic>
      </p:grpSp>
      <p:pic>
        <p:nvPicPr>
          <p:cNvPr id="18" name="Picture 17" descr="A picture containing text&#10;&#10;Description automatically generated">
            <a:extLst>
              <a:ext uri="{FF2B5EF4-FFF2-40B4-BE49-F238E27FC236}">
                <a16:creationId xmlns:a16="http://schemas.microsoft.com/office/drawing/2014/main" id="{4587AC08-CF31-9B42-93C2-AB0E48C0763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5006" y="3649460"/>
            <a:ext cx="2146464" cy="2227540"/>
          </a:xfrm>
          <a:prstGeom prst="rect">
            <a:avLst/>
          </a:prstGeom>
          <a:effectLst>
            <a:outerShdw blurRad="127000" dist="63500" dir="4200000" algn="tl" rotWithShape="0">
              <a:prstClr val="black">
                <a:alpha val="30000"/>
              </a:prstClr>
            </a:outerShdw>
          </a:effectLst>
        </p:spPr>
      </p:pic>
      <p:pic>
        <p:nvPicPr>
          <p:cNvPr id="19" name="Picture 18" descr="A picture containing text&#10;&#10;Description automatically generated">
            <a:extLst>
              <a:ext uri="{FF2B5EF4-FFF2-40B4-BE49-F238E27FC236}">
                <a16:creationId xmlns:a16="http://schemas.microsoft.com/office/drawing/2014/main" id="{5C4B04C7-E894-434F-8376-4A17A5B33BC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69740" y="945972"/>
            <a:ext cx="2140598" cy="2163161"/>
          </a:xfrm>
          <a:prstGeom prst="rect">
            <a:avLst/>
          </a:prstGeom>
          <a:effectLst>
            <a:outerShdw blurRad="127000" dist="63500" dir="4200000" algn="tl" rotWithShape="0">
              <a:prstClr val="black">
                <a:alpha val="30000"/>
              </a:prstClr>
            </a:outerShdw>
          </a:effectLst>
        </p:spPr>
      </p:pic>
      <p:grpSp>
        <p:nvGrpSpPr>
          <p:cNvPr id="20" name="Group 19">
            <a:extLst>
              <a:ext uri="{FF2B5EF4-FFF2-40B4-BE49-F238E27FC236}">
                <a16:creationId xmlns:a16="http://schemas.microsoft.com/office/drawing/2014/main" id="{FF4CE3FC-F55E-4248-9BCE-8B8A116F070F}"/>
              </a:ext>
            </a:extLst>
          </p:cNvPr>
          <p:cNvGrpSpPr/>
          <p:nvPr userDrawn="1"/>
        </p:nvGrpSpPr>
        <p:grpSpPr>
          <a:xfrm>
            <a:off x="6797449" y="3900639"/>
            <a:ext cx="4242816" cy="1495531"/>
            <a:chOff x="6797449" y="3900639"/>
            <a:chExt cx="4242816" cy="1495531"/>
          </a:xfrm>
        </p:grpSpPr>
        <p:sp>
          <p:nvSpPr>
            <p:cNvPr id="21" name="Rectangle 20">
              <a:extLst>
                <a:ext uri="{FF2B5EF4-FFF2-40B4-BE49-F238E27FC236}">
                  <a16:creationId xmlns:a16="http://schemas.microsoft.com/office/drawing/2014/main" id="{88C1E931-5E17-8044-BA37-EFE043FFD2A7}"/>
                </a:ext>
              </a:extLst>
            </p:cNvPr>
            <p:cNvSpPr/>
            <p:nvPr/>
          </p:nvSpPr>
          <p:spPr bwMode="auto">
            <a:xfrm>
              <a:off x="6797449" y="3900639"/>
              <a:ext cx="4242816" cy="1495531"/>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2" name="TextBox 21">
              <a:extLst>
                <a:ext uri="{FF2B5EF4-FFF2-40B4-BE49-F238E27FC236}">
                  <a16:creationId xmlns:a16="http://schemas.microsoft.com/office/drawing/2014/main" id="{A8941E8D-5A9C-5342-A212-9A77D9DB010C}"/>
                </a:ext>
              </a:extLst>
            </p:cNvPr>
            <p:cNvSpPr txBox="1"/>
            <p:nvPr/>
          </p:nvSpPr>
          <p:spPr>
            <a:xfrm>
              <a:off x="7927270" y="4025032"/>
              <a:ext cx="2940986" cy="584775"/>
            </a:xfrm>
            <a:prstGeom prst="rect">
              <a:avLst/>
            </a:prstGeom>
            <a:noFill/>
          </p:spPr>
          <p:txBody>
            <a:bodyPr wrap="square" rtlCol="0">
              <a:spAutoFit/>
            </a:bodyPr>
            <a:lstStyle/>
            <a:p>
              <a:r>
                <a:rPr lang="en-US" sz="1600" dirty="0">
                  <a:solidFill>
                    <a:schemeClr val="bg1"/>
                  </a:solidFill>
                </a:rPr>
                <a:t>Nutrilite</a:t>
              </a:r>
              <a:r>
                <a:rPr lang="en-US" sz="1600" baseline="30000" dirty="0">
                  <a:solidFill>
                    <a:schemeClr val="bg1"/>
                  </a:solidFill>
                </a:rPr>
                <a:t>™</a:t>
              </a:r>
              <a:r>
                <a:rPr lang="en-US" sz="1600" dirty="0">
                  <a:solidFill>
                    <a:schemeClr val="bg1"/>
                  </a:solidFill>
                </a:rPr>
                <a:t> Organics Women’s Daily Multi Gummies</a:t>
              </a:r>
            </a:p>
          </p:txBody>
        </p:sp>
        <p:sp>
          <p:nvSpPr>
            <p:cNvPr id="23" name="TextBox 22">
              <a:extLst>
                <a:ext uri="{FF2B5EF4-FFF2-40B4-BE49-F238E27FC236}">
                  <a16:creationId xmlns:a16="http://schemas.microsoft.com/office/drawing/2014/main" id="{827B6835-CD9D-7541-A392-A9190CB91CB5}"/>
                </a:ext>
              </a:extLst>
            </p:cNvPr>
            <p:cNvSpPr txBox="1"/>
            <p:nvPr/>
          </p:nvSpPr>
          <p:spPr>
            <a:xfrm>
              <a:off x="7927270" y="4658947"/>
              <a:ext cx="3030111" cy="584775"/>
            </a:xfrm>
            <a:prstGeom prst="rect">
              <a:avLst/>
            </a:prstGeom>
            <a:noFill/>
          </p:spPr>
          <p:txBody>
            <a:bodyPr wrap="square" rtlCol="0">
              <a:spAutoFit/>
            </a:bodyPr>
            <a:lstStyle/>
            <a:p>
              <a:r>
                <a:rPr lang="en-US" sz="1600" dirty="0">
                  <a:solidFill>
                    <a:schemeClr val="bg1"/>
                  </a:solidFill>
                </a:rPr>
                <a:t>Nutrilite</a:t>
              </a:r>
              <a:r>
                <a:rPr lang="en-US" sz="1600" baseline="30000" dirty="0">
                  <a:solidFill>
                    <a:schemeClr val="bg1"/>
                  </a:solidFill>
                </a:rPr>
                <a:t>™</a:t>
              </a:r>
              <a:r>
                <a:rPr lang="en-US" sz="1600" dirty="0">
                  <a:solidFill>
                    <a:schemeClr val="bg1"/>
                  </a:solidFill>
                </a:rPr>
                <a:t> Organics Men’s </a:t>
              </a:r>
              <a:br>
                <a:rPr lang="en-US" sz="1600" dirty="0">
                  <a:solidFill>
                    <a:schemeClr val="bg1"/>
                  </a:solidFill>
                </a:rPr>
              </a:br>
              <a:r>
                <a:rPr lang="en-US" sz="1600" dirty="0">
                  <a:solidFill>
                    <a:schemeClr val="bg1"/>
                  </a:solidFill>
                </a:rPr>
                <a:t>Daily Multi Gummies</a:t>
              </a:r>
            </a:p>
          </p:txBody>
        </p:sp>
      </p:grpSp>
      <p:grpSp>
        <p:nvGrpSpPr>
          <p:cNvPr id="24" name="Group 23">
            <a:extLst>
              <a:ext uri="{FF2B5EF4-FFF2-40B4-BE49-F238E27FC236}">
                <a16:creationId xmlns:a16="http://schemas.microsoft.com/office/drawing/2014/main" id="{68EB67DD-2A0D-E249-9A13-EDA00795000E}"/>
              </a:ext>
            </a:extLst>
          </p:cNvPr>
          <p:cNvGrpSpPr/>
          <p:nvPr userDrawn="1"/>
        </p:nvGrpSpPr>
        <p:grpSpPr>
          <a:xfrm>
            <a:off x="5492255" y="3330024"/>
            <a:ext cx="2610387" cy="2689560"/>
            <a:chOff x="5759644" y="541261"/>
            <a:chExt cx="2973100" cy="3009835"/>
          </a:xfrm>
          <a:effectLst>
            <a:outerShdw blurRad="127000" dist="63500" dir="4200000" algn="tl" rotWithShape="0">
              <a:prstClr val="black">
                <a:alpha val="30000"/>
              </a:prstClr>
            </a:outerShdw>
          </a:effectLst>
        </p:grpSpPr>
        <p:pic>
          <p:nvPicPr>
            <p:cNvPr id="25" name="Picture 24" descr="A picture containing text, indoor, honey&#10;&#10;Description automatically generated">
              <a:extLst>
                <a:ext uri="{FF2B5EF4-FFF2-40B4-BE49-F238E27FC236}">
                  <a16:creationId xmlns:a16="http://schemas.microsoft.com/office/drawing/2014/main" id="{60A339C4-329A-0A42-8B88-D990B5D73A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59644" y="541261"/>
              <a:ext cx="2505588" cy="2192391"/>
            </a:xfrm>
            <a:prstGeom prst="rect">
              <a:avLst/>
            </a:prstGeom>
          </p:spPr>
        </p:pic>
        <p:pic>
          <p:nvPicPr>
            <p:cNvPr id="26" name="Picture 25" descr="A picture containing text, indoor&#10;&#10;Description automatically generated">
              <a:extLst>
                <a:ext uri="{FF2B5EF4-FFF2-40B4-BE49-F238E27FC236}">
                  <a16:creationId xmlns:a16="http://schemas.microsoft.com/office/drawing/2014/main" id="{208EAFDC-24BE-F24A-A52D-59F0ED23E1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7157" y="1358704"/>
              <a:ext cx="2505587" cy="2192392"/>
            </a:xfrm>
            <a:prstGeom prst="rect">
              <a:avLst/>
            </a:prstGeom>
          </p:spPr>
        </p:pic>
      </p:grpSp>
      <p:sp>
        <p:nvSpPr>
          <p:cNvPr id="27" name="Rectangle 26">
            <a:extLst>
              <a:ext uri="{FF2B5EF4-FFF2-40B4-BE49-F238E27FC236}">
                <a16:creationId xmlns:a16="http://schemas.microsoft.com/office/drawing/2014/main" id="{19CB548D-2FE1-9847-9ED8-3A66FBC331D5}"/>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172779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lide 20">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sky, outdoor, person, tree&#10;&#10;Description automatically generated">
            <a:extLst>
              <a:ext uri="{FF2B5EF4-FFF2-40B4-BE49-F238E27FC236}">
                <a16:creationId xmlns:a16="http://schemas.microsoft.com/office/drawing/2014/main" id="{9A69E56F-AC31-6742-BFE5-7543D2489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333802" cy="6858000"/>
          </a:xfrm>
          <a:prstGeom prst="rect">
            <a:avLst/>
          </a:prstGeom>
        </p:spPr>
      </p:pic>
      <p:sp>
        <p:nvSpPr>
          <p:cNvPr id="4" name="TextBox 3">
            <a:extLst>
              <a:ext uri="{FF2B5EF4-FFF2-40B4-BE49-F238E27FC236}">
                <a16:creationId xmlns:a16="http://schemas.microsoft.com/office/drawing/2014/main" id="{64E80134-33AF-2D49-88C5-C8AADEB32B0E}"/>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6" name="Rectangle 5">
            <a:extLst>
              <a:ext uri="{FF2B5EF4-FFF2-40B4-BE49-F238E27FC236}">
                <a16:creationId xmlns:a16="http://schemas.microsoft.com/office/drawing/2014/main" id="{05AC20CD-804A-9741-8ECB-C6CE15E9A158}"/>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7" name="Graphic 6">
            <a:extLst>
              <a:ext uri="{FF2B5EF4-FFF2-40B4-BE49-F238E27FC236}">
                <a16:creationId xmlns:a16="http://schemas.microsoft.com/office/drawing/2014/main" id="{565BACA3-15FA-4947-B239-B05AA332866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sp>
        <p:nvSpPr>
          <p:cNvPr id="8" name="CaixaDeTexto 6">
            <a:extLst>
              <a:ext uri="{FF2B5EF4-FFF2-40B4-BE49-F238E27FC236}">
                <a16:creationId xmlns:a16="http://schemas.microsoft.com/office/drawing/2014/main" id="{2348F2DF-3BAD-934B-B443-213A1E281410}"/>
              </a:ext>
            </a:extLst>
          </p:cNvPr>
          <p:cNvSpPr txBox="1"/>
          <p:nvPr userDrawn="1"/>
        </p:nvSpPr>
        <p:spPr>
          <a:xfrm>
            <a:off x="6978998" y="2529305"/>
            <a:ext cx="4434069" cy="1938992"/>
          </a:xfrm>
          <a:prstGeom prst="rect">
            <a:avLst/>
          </a:prstGeom>
          <a:noFill/>
        </p:spPr>
        <p:txBody>
          <a:bodyPr wrap="square">
            <a:spAutoFit/>
          </a:bodyPr>
          <a:lstStyle/>
          <a:p>
            <a:pPr lvl="0" defTabSz="914400">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 Build </a:t>
            </a:r>
            <a:r>
              <a:rPr lang="en-US" sz="4000" b="1" dirty="0">
                <a:solidFill>
                  <a:schemeClr val="bg1"/>
                </a:solidFill>
                <a:latin typeface="Arial" panose="020B0604020202020204" pitchFamily="34" charset="0"/>
                <a:cs typeface="Arial" panose="020B0604020202020204" pitchFamily="34" charset="0"/>
              </a:rPr>
              <a:t>a </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Personal Connection</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9" name="Graphic 8">
            <a:extLst>
              <a:ext uri="{FF2B5EF4-FFF2-40B4-BE49-F238E27FC236}">
                <a16:creationId xmlns:a16="http://schemas.microsoft.com/office/drawing/2014/main" id="{A4E08DD9-EBF9-6841-809E-9254045C9A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pic>
        <p:nvPicPr>
          <p:cNvPr id="10" name="Graphic 9">
            <a:extLst>
              <a:ext uri="{FF2B5EF4-FFF2-40B4-BE49-F238E27FC236}">
                <a16:creationId xmlns:a16="http://schemas.microsoft.com/office/drawing/2014/main" id="{A55B66C3-5614-3145-BF92-8C8C0ED3C8B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071305" y="1408389"/>
            <a:ext cx="904987" cy="904987"/>
          </a:xfrm>
          <a:prstGeom prst="rect">
            <a:avLst/>
          </a:prstGeom>
        </p:spPr>
      </p:pic>
      <p:sp>
        <p:nvSpPr>
          <p:cNvPr id="11" name="Rectangle 10">
            <a:extLst>
              <a:ext uri="{FF2B5EF4-FFF2-40B4-BE49-F238E27FC236}">
                <a16:creationId xmlns:a16="http://schemas.microsoft.com/office/drawing/2014/main" id="{20CA9049-F3C1-F640-88EE-21F03CC8194D}"/>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266543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lide 21">
    <p:bg>
      <p:bgPr>
        <a:solidFill>
          <a:srgbClr val="006E4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19" name="TextBox 18">
            <a:extLst>
              <a:ext uri="{FF2B5EF4-FFF2-40B4-BE49-F238E27FC236}">
                <a16:creationId xmlns:a16="http://schemas.microsoft.com/office/drawing/2014/main" id="{2474DB6C-338B-D44E-901D-4B58090EB436}"/>
              </a:ext>
            </a:extLst>
          </p:cNvPr>
          <p:cNvSpPr txBox="1"/>
          <p:nvPr userDrawn="1"/>
        </p:nvSpPr>
        <p:spPr>
          <a:xfrm>
            <a:off x="1269262" y="1322941"/>
            <a:ext cx="9673345" cy="646331"/>
          </a:xfrm>
          <a:prstGeom prst="rect">
            <a:avLst/>
          </a:prstGeom>
          <a:noFill/>
        </p:spPr>
        <p:txBody>
          <a:bodyPr wrap="square" rtlCol="0">
            <a:spAutoFit/>
          </a:bodyPr>
          <a:lstStyle/>
          <a:p>
            <a:pPr algn="ctr"/>
            <a:r>
              <a:rPr lang="en-US" sz="3600" dirty="0">
                <a:solidFill>
                  <a:schemeClr val="bg1"/>
                </a:solidFill>
              </a:rPr>
              <a:t>Tell a story that </a:t>
            </a:r>
            <a:r>
              <a:rPr lang="en-US" sz="3600" b="1" dirty="0">
                <a:solidFill>
                  <a:schemeClr val="bg1"/>
                </a:solidFill>
              </a:rPr>
              <a:t>connects to customer needs</a:t>
            </a:r>
            <a:endParaRPr lang="en-US" sz="3600" dirty="0">
              <a:solidFill>
                <a:schemeClr val="bg1"/>
              </a:solidFill>
            </a:endParaRPr>
          </a:p>
        </p:txBody>
      </p:sp>
      <p:grpSp>
        <p:nvGrpSpPr>
          <p:cNvPr id="20" name="Group 19">
            <a:extLst>
              <a:ext uri="{FF2B5EF4-FFF2-40B4-BE49-F238E27FC236}">
                <a16:creationId xmlns:a16="http://schemas.microsoft.com/office/drawing/2014/main" id="{26638F0A-D265-684E-93E9-B2E3D4FB49D0}"/>
              </a:ext>
            </a:extLst>
          </p:cNvPr>
          <p:cNvGrpSpPr/>
          <p:nvPr userDrawn="1"/>
        </p:nvGrpSpPr>
        <p:grpSpPr>
          <a:xfrm>
            <a:off x="2319249" y="2432118"/>
            <a:ext cx="1338606" cy="1338606"/>
            <a:chOff x="1609349" y="2130458"/>
            <a:chExt cx="1338606" cy="1338606"/>
          </a:xfrm>
          <a:solidFill>
            <a:srgbClr val="7AB800"/>
          </a:solidFill>
        </p:grpSpPr>
        <p:sp>
          <p:nvSpPr>
            <p:cNvPr id="21" name="Oval 20">
              <a:extLst>
                <a:ext uri="{FF2B5EF4-FFF2-40B4-BE49-F238E27FC236}">
                  <a16:creationId xmlns:a16="http://schemas.microsoft.com/office/drawing/2014/main" id="{41965D50-CD13-1042-B80B-0D2133BF5267}"/>
                </a:ext>
              </a:extLst>
            </p:cNvPr>
            <p:cNvSpPr/>
            <p:nvPr/>
          </p:nvSpPr>
          <p:spPr bwMode="auto">
            <a:xfrm>
              <a:off x="1609349" y="2130458"/>
              <a:ext cx="1338606" cy="1338606"/>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22" name="TextBox 21">
              <a:extLst>
                <a:ext uri="{FF2B5EF4-FFF2-40B4-BE49-F238E27FC236}">
                  <a16:creationId xmlns:a16="http://schemas.microsoft.com/office/drawing/2014/main" id="{A47EE183-D3BB-A74F-B210-E50994044CC8}"/>
                </a:ext>
              </a:extLst>
            </p:cNvPr>
            <p:cNvSpPr txBox="1"/>
            <p:nvPr/>
          </p:nvSpPr>
          <p:spPr>
            <a:xfrm>
              <a:off x="1990165" y="2386004"/>
              <a:ext cx="753035" cy="830997"/>
            </a:xfrm>
            <a:prstGeom prst="rect">
              <a:avLst/>
            </a:prstGeom>
            <a:grpFill/>
          </p:spPr>
          <p:txBody>
            <a:bodyPr wrap="square" rtlCol="0">
              <a:spAutoFit/>
            </a:bodyPr>
            <a:lstStyle/>
            <a:p>
              <a:r>
                <a:rPr lang="en-US" sz="4800" dirty="0">
                  <a:solidFill>
                    <a:schemeClr val="bg1"/>
                  </a:solidFill>
                </a:rPr>
                <a:t>1</a:t>
              </a:r>
            </a:p>
          </p:txBody>
        </p:sp>
      </p:grpSp>
      <p:grpSp>
        <p:nvGrpSpPr>
          <p:cNvPr id="23" name="Group 22">
            <a:extLst>
              <a:ext uri="{FF2B5EF4-FFF2-40B4-BE49-F238E27FC236}">
                <a16:creationId xmlns:a16="http://schemas.microsoft.com/office/drawing/2014/main" id="{729F64BB-B74F-1B45-BF94-3EC5F3CB9C26}"/>
              </a:ext>
            </a:extLst>
          </p:cNvPr>
          <p:cNvGrpSpPr/>
          <p:nvPr userDrawn="1"/>
        </p:nvGrpSpPr>
        <p:grpSpPr>
          <a:xfrm>
            <a:off x="5428650" y="2432118"/>
            <a:ext cx="1338606" cy="1338606"/>
            <a:chOff x="5436632" y="2130458"/>
            <a:chExt cx="1338606" cy="1338606"/>
          </a:xfrm>
          <a:solidFill>
            <a:srgbClr val="7AB800"/>
          </a:solidFill>
        </p:grpSpPr>
        <p:sp>
          <p:nvSpPr>
            <p:cNvPr id="24" name="Oval 23">
              <a:extLst>
                <a:ext uri="{FF2B5EF4-FFF2-40B4-BE49-F238E27FC236}">
                  <a16:creationId xmlns:a16="http://schemas.microsoft.com/office/drawing/2014/main" id="{D8ECA9A6-E691-F647-9FF8-ED47AF69EF39}"/>
                </a:ext>
              </a:extLst>
            </p:cNvPr>
            <p:cNvSpPr/>
            <p:nvPr/>
          </p:nvSpPr>
          <p:spPr bwMode="auto">
            <a:xfrm>
              <a:off x="5436632" y="2130458"/>
              <a:ext cx="1338606" cy="1338606"/>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25" name="TextBox 24">
              <a:extLst>
                <a:ext uri="{FF2B5EF4-FFF2-40B4-BE49-F238E27FC236}">
                  <a16:creationId xmlns:a16="http://schemas.microsoft.com/office/drawing/2014/main" id="{E1745BB3-ECEF-C94D-A931-36285115A62F}"/>
                </a:ext>
              </a:extLst>
            </p:cNvPr>
            <p:cNvSpPr txBox="1"/>
            <p:nvPr/>
          </p:nvSpPr>
          <p:spPr>
            <a:xfrm>
              <a:off x="5832490" y="2386004"/>
              <a:ext cx="753035" cy="830997"/>
            </a:xfrm>
            <a:prstGeom prst="rect">
              <a:avLst/>
            </a:prstGeom>
            <a:grpFill/>
          </p:spPr>
          <p:txBody>
            <a:bodyPr wrap="square" rtlCol="0">
              <a:spAutoFit/>
            </a:bodyPr>
            <a:lstStyle/>
            <a:p>
              <a:r>
                <a:rPr lang="en-US" sz="4800" dirty="0">
                  <a:solidFill>
                    <a:schemeClr val="bg1"/>
                  </a:solidFill>
                </a:rPr>
                <a:t>2</a:t>
              </a:r>
            </a:p>
          </p:txBody>
        </p:sp>
      </p:grpSp>
      <p:grpSp>
        <p:nvGrpSpPr>
          <p:cNvPr id="26" name="Group 25">
            <a:extLst>
              <a:ext uri="{FF2B5EF4-FFF2-40B4-BE49-F238E27FC236}">
                <a16:creationId xmlns:a16="http://schemas.microsoft.com/office/drawing/2014/main" id="{A6EDDC55-5312-9544-B3FE-05AA22F16CD2}"/>
              </a:ext>
            </a:extLst>
          </p:cNvPr>
          <p:cNvGrpSpPr/>
          <p:nvPr userDrawn="1"/>
        </p:nvGrpSpPr>
        <p:grpSpPr>
          <a:xfrm>
            <a:off x="8538050" y="2432118"/>
            <a:ext cx="1338606" cy="1338606"/>
            <a:chOff x="9018818" y="2130458"/>
            <a:chExt cx="1338606" cy="1338606"/>
          </a:xfrm>
          <a:solidFill>
            <a:srgbClr val="7AB800"/>
          </a:solidFill>
        </p:grpSpPr>
        <p:sp>
          <p:nvSpPr>
            <p:cNvPr id="27" name="Oval 26">
              <a:extLst>
                <a:ext uri="{FF2B5EF4-FFF2-40B4-BE49-F238E27FC236}">
                  <a16:creationId xmlns:a16="http://schemas.microsoft.com/office/drawing/2014/main" id="{6C33B8D3-3993-A04D-AD18-42C19360110B}"/>
                </a:ext>
              </a:extLst>
            </p:cNvPr>
            <p:cNvSpPr/>
            <p:nvPr/>
          </p:nvSpPr>
          <p:spPr bwMode="auto">
            <a:xfrm>
              <a:off x="9018818" y="2130458"/>
              <a:ext cx="1338606" cy="1338606"/>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28" name="TextBox 27">
              <a:extLst>
                <a:ext uri="{FF2B5EF4-FFF2-40B4-BE49-F238E27FC236}">
                  <a16:creationId xmlns:a16="http://schemas.microsoft.com/office/drawing/2014/main" id="{EB656577-FD3B-5B4D-83E7-5E0CD1BC6C81}"/>
                </a:ext>
              </a:extLst>
            </p:cNvPr>
            <p:cNvSpPr txBox="1"/>
            <p:nvPr/>
          </p:nvSpPr>
          <p:spPr>
            <a:xfrm>
              <a:off x="9441643" y="2386004"/>
              <a:ext cx="753035" cy="830997"/>
            </a:xfrm>
            <a:prstGeom prst="rect">
              <a:avLst/>
            </a:prstGeom>
            <a:grpFill/>
          </p:spPr>
          <p:txBody>
            <a:bodyPr wrap="square" rtlCol="0">
              <a:spAutoFit/>
            </a:bodyPr>
            <a:lstStyle/>
            <a:p>
              <a:r>
                <a:rPr lang="en-US" sz="4800" dirty="0">
                  <a:solidFill>
                    <a:schemeClr val="bg1"/>
                  </a:solidFill>
                </a:rPr>
                <a:t>3</a:t>
              </a:r>
            </a:p>
          </p:txBody>
        </p:sp>
      </p:grpSp>
      <p:sp>
        <p:nvSpPr>
          <p:cNvPr id="29" name="TextBox 28">
            <a:extLst>
              <a:ext uri="{FF2B5EF4-FFF2-40B4-BE49-F238E27FC236}">
                <a16:creationId xmlns:a16="http://schemas.microsoft.com/office/drawing/2014/main" id="{20E6768F-EA63-E448-B4AA-80085F9B11F0}"/>
              </a:ext>
            </a:extLst>
          </p:cNvPr>
          <p:cNvSpPr txBox="1"/>
          <p:nvPr userDrawn="1"/>
        </p:nvSpPr>
        <p:spPr>
          <a:xfrm>
            <a:off x="1283641" y="3914437"/>
            <a:ext cx="3406588" cy="830997"/>
          </a:xfrm>
          <a:prstGeom prst="rect">
            <a:avLst/>
          </a:prstGeom>
          <a:noFill/>
        </p:spPr>
        <p:txBody>
          <a:bodyPr wrap="square" rtlCol="0">
            <a:spAutoFit/>
          </a:bodyPr>
          <a:lstStyle/>
          <a:p>
            <a:pPr algn="ctr"/>
            <a:r>
              <a:rPr lang="en-US" sz="2400" b="1" dirty="0">
                <a:solidFill>
                  <a:schemeClr val="bg1"/>
                </a:solidFill>
              </a:rPr>
              <a:t>WHAT</a:t>
            </a:r>
            <a:r>
              <a:rPr lang="en-US" sz="2400" dirty="0">
                <a:solidFill>
                  <a:schemeClr val="bg1"/>
                </a:solidFill>
              </a:rPr>
              <a:t> </a:t>
            </a:r>
            <a:br>
              <a:rPr lang="en-US" sz="2400" dirty="0">
                <a:solidFill>
                  <a:schemeClr val="bg1"/>
                </a:solidFill>
              </a:rPr>
            </a:br>
            <a:r>
              <a:rPr lang="en-US" sz="2400" dirty="0">
                <a:solidFill>
                  <a:schemeClr val="bg1"/>
                </a:solidFill>
              </a:rPr>
              <a:t>the product is</a:t>
            </a:r>
          </a:p>
        </p:txBody>
      </p:sp>
      <p:sp>
        <p:nvSpPr>
          <p:cNvPr id="30" name="TextBox 29">
            <a:extLst>
              <a:ext uri="{FF2B5EF4-FFF2-40B4-BE49-F238E27FC236}">
                <a16:creationId xmlns:a16="http://schemas.microsoft.com/office/drawing/2014/main" id="{DB312F1C-4CF9-5D45-9146-0BE3711D6B9D}"/>
              </a:ext>
            </a:extLst>
          </p:cNvPr>
          <p:cNvSpPr txBox="1"/>
          <p:nvPr userDrawn="1"/>
        </p:nvSpPr>
        <p:spPr>
          <a:xfrm>
            <a:off x="4373852" y="3914437"/>
            <a:ext cx="3406588" cy="1200329"/>
          </a:xfrm>
          <a:prstGeom prst="rect">
            <a:avLst/>
          </a:prstGeom>
          <a:noFill/>
        </p:spPr>
        <p:txBody>
          <a:bodyPr wrap="square" rtlCol="0">
            <a:spAutoFit/>
          </a:bodyPr>
          <a:lstStyle/>
          <a:p>
            <a:pPr algn="ctr"/>
            <a:r>
              <a:rPr lang="en-US" sz="2400" b="1" dirty="0">
                <a:solidFill>
                  <a:schemeClr val="bg1"/>
                </a:solidFill>
              </a:rPr>
              <a:t>HOW</a:t>
            </a:r>
            <a:r>
              <a:rPr lang="en-US" sz="2400" dirty="0">
                <a:solidFill>
                  <a:schemeClr val="bg1"/>
                </a:solidFill>
              </a:rPr>
              <a:t> </a:t>
            </a:r>
            <a:br>
              <a:rPr lang="en-US" sz="2400" dirty="0">
                <a:solidFill>
                  <a:schemeClr val="bg1"/>
                </a:solidFill>
              </a:rPr>
            </a:br>
            <a:r>
              <a:rPr lang="en-US" sz="2400" dirty="0">
                <a:solidFill>
                  <a:schemeClr val="bg1"/>
                </a:solidFill>
              </a:rPr>
              <a:t>the product has </a:t>
            </a:r>
            <a:br>
              <a:rPr lang="en-US" sz="2400" dirty="0">
                <a:solidFill>
                  <a:schemeClr val="bg1"/>
                </a:solidFill>
              </a:rPr>
            </a:br>
            <a:r>
              <a:rPr lang="en-US" sz="2400" dirty="0">
                <a:solidFill>
                  <a:schemeClr val="bg1"/>
                </a:solidFill>
              </a:rPr>
              <a:t>helped you</a:t>
            </a:r>
          </a:p>
        </p:txBody>
      </p:sp>
      <p:sp>
        <p:nvSpPr>
          <p:cNvPr id="31" name="TextBox 30">
            <a:extLst>
              <a:ext uri="{FF2B5EF4-FFF2-40B4-BE49-F238E27FC236}">
                <a16:creationId xmlns:a16="http://schemas.microsoft.com/office/drawing/2014/main" id="{458FA82B-34C2-D842-8352-154CB6A050AF}"/>
              </a:ext>
            </a:extLst>
          </p:cNvPr>
          <p:cNvSpPr txBox="1"/>
          <p:nvPr userDrawn="1"/>
        </p:nvSpPr>
        <p:spPr>
          <a:xfrm>
            <a:off x="7862647" y="3914437"/>
            <a:ext cx="2689412" cy="830997"/>
          </a:xfrm>
          <a:prstGeom prst="rect">
            <a:avLst/>
          </a:prstGeom>
          <a:noFill/>
        </p:spPr>
        <p:txBody>
          <a:bodyPr wrap="square" rtlCol="0">
            <a:spAutoFit/>
          </a:bodyPr>
          <a:lstStyle/>
          <a:p>
            <a:pPr algn="ctr"/>
            <a:r>
              <a:rPr lang="en-US" sz="2400" b="1" dirty="0">
                <a:solidFill>
                  <a:schemeClr val="bg1"/>
                </a:solidFill>
              </a:rPr>
              <a:t>WHY</a:t>
            </a:r>
            <a:r>
              <a:rPr lang="en-US" sz="2400" dirty="0">
                <a:solidFill>
                  <a:schemeClr val="bg1"/>
                </a:solidFill>
              </a:rPr>
              <a:t> </a:t>
            </a:r>
            <a:br>
              <a:rPr lang="en-US" sz="2400" dirty="0">
                <a:solidFill>
                  <a:schemeClr val="bg1"/>
                </a:solidFill>
              </a:rPr>
            </a:br>
            <a:r>
              <a:rPr lang="en-US" sz="2400" dirty="0">
                <a:solidFill>
                  <a:schemeClr val="bg1"/>
                </a:solidFill>
              </a:rPr>
              <a:t>they should try it</a:t>
            </a:r>
          </a:p>
        </p:txBody>
      </p:sp>
      <p:sp>
        <p:nvSpPr>
          <p:cNvPr id="32" name="TextBox 31">
            <a:extLst>
              <a:ext uri="{FF2B5EF4-FFF2-40B4-BE49-F238E27FC236}">
                <a16:creationId xmlns:a16="http://schemas.microsoft.com/office/drawing/2014/main" id="{FD0CFA85-DE6A-1749-932D-5D5587606722}"/>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33" name="Graphic 32">
            <a:extLst>
              <a:ext uri="{FF2B5EF4-FFF2-40B4-BE49-F238E27FC236}">
                <a16:creationId xmlns:a16="http://schemas.microsoft.com/office/drawing/2014/main" id="{BEC255ED-2BFB-0849-9267-1FCA3EF9F1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69924" y="6189434"/>
            <a:ext cx="2484274" cy="468095"/>
          </a:xfrm>
          <a:prstGeom prst="rect">
            <a:avLst/>
          </a:prstGeom>
        </p:spPr>
      </p:pic>
      <p:sp>
        <p:nvSpPr>
          <p:cNvPr id="34" name="Rectangle 33">
            <a:extLst>
              <a:ext uri="{FF2B5EF4-FFF2-40B4-BE49-F238E27FC236}">
                <a16:creationId xmlns:a16="http://schemas.microsoft.com/office/drawing/2014/main" id="{DDB47311-BFAD-1040-B91C-2AAD5E443949}"/>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836619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lide 2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tree, outdoor, person, bench&#10;&#10;Description automatically generated">
            <a:extLst>
              <a:ext uri="{FF2B5EF4-FFF2-40B4-BE49-F238E27FC236}">
                <a16:creationId xmlns:a16="http://schemas.microsoft.com/office/drawing/2014/main" id="{61250737-F927-CC4C-9615-A1C9DF19DC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421598" cy="6858000"/>
          </a:xfrm>
          <a:prstGeom prst="rect">
            <a:avLst/>
          </a:prstGeom>
        </p:spPr>
      </p:pic>
      <p:sp>
        <p:nvSpPr>
          <p:cNvPr id="4" name="Rectangle 3">
            <a:extLst>
              <a:ext uri="{FF2B5EF4-FFF2-40B4-BE49-F238E27FC236}">
                <a16:creationId xmlns:a16="http://schemas.microsoft.com/office/drawing/2014/main" id="{40EF69F6-9A9D-DF4F-B1A4-AA5C72179355}"/>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3EFC23EF-C9D3-5F45-9F78-7EEDEB49179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F166BA80-686F-A541-A5B9-E215DF51589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742E67B7-4F96-DA43-BF2B-5C66A69332E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974A34AC-55F6-2544-B232-D4941343CAF6}"/>
              </a:ext>
            </a:extLst>
          </p:cNvPr>
          <p:cNvSpPr txBox="1"/>
          <p:nvPr userDrawn="1"/>
        </p:nvSpPr>
        <p:spPr>
          <a:xfrm>
            <a:off x="6978998" y="2819691"/>
            <a:ext cx="4516317" cy="1323439"/>
          </a:xfrm>
          <a:prstGeom prst="rect">
            <a:avLst/>
          </a:prstGeom>
          <a:noFill/>
        </p:spPr>
        <p:txBody>
          <a:bodyPr wrap="square">
            <a:spAutoFit/>
          </a:bodyPr>
          <a:lstStyle/>
          <a:p>
            <a:pPr lvl="0" defTabSz="914400">
              <a:defRPr/>
            </a:pPr>
            <a:r>
              <a:rPr lang="en-US" sz="4000" b="1" dirty="0">
                <a:solidFill>
                  <a:schemeClr val="bg1"/>
                </a:solidFill>
                <a:latin typeface="Arial" panose="020B0604020202020204" pitchFamily="34" charset="0"/>
                <a:cs typeface="Arial" panose="020B0604020202020204" pitchFamily="34" charset="0"/>
              </a:rPr>
              <a:t>3. Use</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Features</a:t>
            </a:r>
            <a:b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&amp;</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Benefits</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0" name="Graphic 9" descr="Checklist outline">
            <a:extLst>
              <a:ext uri="{FF2B5EF4-FFF2-40B4-BE49-F238E27FC236}">
                <a16:creationId xmlns:a16="http://schemas.microsoft.com/office/drawing/2014/main" id="{73C56411-8FF9-A947-99F5-2BC909B21A9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879529" y="1541845"/>
            <a:ext cx="1073497" cy="1073497"/>
          </a:xfrm>
          <a:prstGeom prst="rect">
            <a:avLst/>
          </a:prstGeom>
        </p:spPr>
      </p:pic>
      <p:sp>
        <p:nvSpPr>
          <p:cNvPr id="11" name="Rectangle 10">
            <a:extLst>
              <a:ext uri="{FF2B5EF4-FFF2-40B4-BE49-F238E27FC236}">
                <a16:creationId xmlns:a16="http://schemas.microsoft.com/office/drawing/2014/main" id="{3F820D6F-E2DB-3A4A-8901-AF017023DEDF}"/>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234794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plant, vegetable, broccoli, fresh&#10;&#10;Description automatically generated">
            <a:extLst>
              <a:ext uri="{FF2B5EF4-FFF2-40B4-BE49-F238E27FC236}">
                <a16:creationId xmlns:a16="http://schemas.microsoft.com/office/drawing/2014/main" id="{9B5F6A09-A2DF-8B40-AACD-D45D34B4C0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244389" cy="6858000"/>
          </a:xfrm>
          <a:prstGeom prst="rect">
            <a:avLst/>
          </a:prstGeom>
        </p:spPr>
      </p:pic>
      <p:pic>
        <p:nvPicPr>
          <p:cNvPr id="4" name="Graphic 3">
            <a:extLst>
              <a:ext uri="{FF2B5EF4-FFF2-40B4-BE49-F238E27FC236}">
                <a16:creationId xmlns:a16="http://schemas.microsoft.com/office/drawing/2014/main" id="{18BFE669-1599-9948-AF4C-327E0A33CA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9924" y="6189434"/>
            <a:ext cx="2484274" cy="468096"/>
          </a:xfrm>
          <a:prstGeom prst="rect">
            <a:avLst/>
          </a:prstGeom>
        </p:spPr>
      </p:pic>
      <p:sp>
        <p:nvSpPr>
          <p:cNvPr id="6" name="CaixaDeTexto 6">
            <a:extLst>
              <a:ext uri="{FF2B5EF4-FFF2-40B4-BE49-F238E27FC236}">
                <a16:creationId xmlns:a16="http://schemas.microsoft.com/office/drawing/2014/main" id="{1AE49880-CA7B-E447-9478-12B62587206F}"/>
              </a:ext>
            </a:extLst>
          </p:cNvPr>
          <p:cNvSpPr txBox="1"/>
          <p:nvPr userDrawn="1"/>
        </p:nvSpPr>
        <p:spPr>
          <a:xfrm>
            <a:off x="6935520" y="3004928"/>
            <a:ext cx="4958115" cy="1200329"/>
          </a:xfrm>
          <a:prstGeom prst="rect">
            <a:avLst/>
          </a:prstGeom>
          <a:noFill/>
        </p:spPr>
        <p:txBody>
          <a:bodyPr wrap="square">
            <a:spAutoFit/>
          </a:bodyPr>
          <a:lstStyle/>
          <a:p>
            <a:pPr lvl="0" defTabSz="914400">
              <a:defRPr/>
            </a:pPr>
            <a:r>
              <a:rPr lang="en-US" sz="3600" b="1" dirty="0">
                <a:solidFill>
                  <a:srgbClr val="006F44"/>
                </a:solidFill>
                <a:latin typeface="Arial" panose="020B0604020202020204" pitchFamily="34" charset="0"/>
                <a:cs typeface="Arial" panose="020B0604020202020204" pitchFamily="34" charset="0"/>
              </a:rPr>
              <a:t>Plant Protein</a:t>
            </a:r>
            <a:br>
              <a:rPr lang="en-US" sz="3600" b="1" dirty="0">
                <a:solidFill>
                  <a:srgbClr val="006F44"/>
                </a:solidFill>
                <a:latin typeface="Arial" panose="020B0604020202020204" pitchFamily="34" charset="0"/>
                <a:cs typeface="Arial" panose="020B0604020202020204" pitchFamily="34" charset="0"/>
              </a:rPr>
            </a:br>
            <a:r>
              <a:rPr lang="en-US" sz="3600" b="1" dirty="0">
                <a:solidFill>
                  <a:srgbClr val="006F44"/>
                </a:solidFill>
                <a:latin typeface="Arial" panose="020B0604020202020204" pitchFamily="34" charset="0"/>
                <a:cs typeface="Arial" panose="020B0604020202020204" pitchFamily="34" charset="0"/>
              </a:rPr>
              <a:t>Powder</a:t>
            </a:r>
            <a:endParaRPr kumimoji="0" lang="en-US" sz="36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7" name="CaixaDeTexto 6">
            <a:extLst>
              <a:ext uri="{FF2B5EF4-FFF2-40B4-BE49-F238E27FC236}">
                <a16:creationId xmlns:a16="http://schemas.microsoft.com/office/drawing/2014/main" id="{8E147F4A-BC5D-3C41-83E1-5192FC629E1E}"/>
              </a:ext>
            </a:extLst>
          </p:cNvPr>
          <p:cNvSpPr txBox="1"/>
          <p:nvPr userDrawn="1"/>
        </p:nvSpPr>
        <p:spPr>
          <a:xfrm>
            <a:off x="6953808" y="2537084"/>
            <a:ext cx="4118474" cy="400110"/>
          </a:xfrm>
          <a:prstGeom prst="rect">
            <a:avLst/>
          </a:prstGeom>
          <a:noFill/>
        </p:spPr>
        <p:txBody>
          <a:bodyPr wrap="square">
            <a:spAutoFit/>
          </a:bodyPr>
          <a:lstStyle/>
          <a:p>
            <a:pPr lvl="0" defTabSz="914400">
              <a:defRPr/>
            </a:pP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Nutrilite</a:t>
            </a:r>
            <a:r>
              <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rPr>
              <a:t>™</a:t>
            </a: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 Organics</a:t>
            </a:r>
            <a:endPar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07DF537-444D-5749-A1A4-4643244F231E}"/>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9" name="Rectangle 8">
            <a:extLst>
              <a:ext uri="{FF2B5EF4-FFF2-40B4-BE49-F238E27FC236}">
                <a16:creationId xmlns:a16="http://schemas.microsoft.com/office/drawing/2014/main" id="{FFA0B6CC-613F-E141-B993-7883113CAA89}"/>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431641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 2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Rectangle 2">
            <a:extLst>
              <a:ext uri="{FF2B5EF4-FFF2-40B4-BE49-F238E27FC236}">
                <a16:creationId xmlns:a16="http://schemas.microsoft.com/office/drawing/2014/main" id="{F161415C-8D5E-5949-A6EF-160C9534ABC1}"/>
              </a:ext>
            </a:extLst>
          </p:cNvPr>
          <p:cNvSpPr/>
          <p:nvPr userDrawn="1"/>
        </p:nvSpPr>
        <p:spPr bwMode="auto">
          <a:xfrm>
            <a:off x="762000" y="4851581"/>
            <a:ext cx="4460449" cy="914400"/>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 name="TextBox 3">
            <a:extLst>
              <a:ext uri="{FF2B5EF4-FFF2-40B4-BE49-F238E27FC236}">
                <a16:creationId xmlns:a16="http://schemas.microsoft.com/office/drawing/2014/main" id="{4A0E1C58-5152-9D43-A274-44BCAB86096C}"/>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6" name="CaixaDeTexto 6">
            <a:extLst>
              <a:ext uri="{FF2B5EF4-FFF2-40B4-BE49-F238E27FC236}">
                <a16:creationId xmlns:a16="http://schemas.microsoft.com/office/drawing/2014/main" id="{2A3965E2-8366-A14F-A690-39076F4DC28C}"/>
              </a:ext>
            </a:extLst>
          </p:cNvPr>
          <p:cNvSpPr txBox="1"/>
          <p:nvPr userDrawn="1"/>
        </p:nvSpPr>
        <p:spPr>
          <a:xfrm>
            <a:off x="707793" y="735478"/>
            <a:ext cx="3920768" cy="3308598"/>
          </a:xfrm>
          <a:prstGeom prst="rect">
            <a:avLst/>
          </a:prstGeom>
          <a:noFill/>
        </p:spPr>
        <p:txBody>
          <a:bodyPr wrap="square">
            <a:spAutoFit/>
          </a:bodyPr>
          <a:lstStyle/>
          <a:p>
            <a:pPr>
              <a:spcAft>
                <a:spcPts val="1800"/>
              </a:spcAft>
            </a:pPr>
            <a:r>
              <a:rPr lang="en-US" sz="3200" dirty="0">
                <a:solidFill>
                  <a:srgbClr val="006F44"/>
                </a:solidFill>
              </a:rPr>
              <a:t>21g of yummy, </a:t>
            </a:r>
            <a:br>
              <a:rPr lang="en-US" sz="3200" dirty="0">
                <a:solidFill>
                  <a:srgbClr val="006F44"/>
                </a:solidFill>
              </a:rPr>
            </a:br>
            <a:r>
              <a:rPr lang="en-US" sz="3200" dirty="0">
                <a:solidFill>
                  <a:srgbClr val="006F44"/>
                </a:solidFill>
              </a:rPr>
              <a:t>plant-based protein</a:t>
            </a:r>
          </a:p>
          <a:p>
            <a:pPr marL="346075" indent="-346075">
              <a:spcAft>
                <a:spcPts val="1200"/>
              </a:spcAft>
              <a:buFont typeface="Arial" panose="020B0604020202020204" pitchFamily="34" charset="0"/>
              <a:buChar char="•"/>
            </a:pPr>
            <a:r>
              <a:rPr lang="en-US" sz="2000" dirty="0">
                <a:solidFill>
                  <a:srgbClr val="006F44"/>
                </a:solidFill>
              </a:rPr>
              <a:t>Support overall wellness</a:t>
            </a:r>
            <a:r>
              <a:rPr lang="en-US" sz="1800" baseline="30000" dirty="0">
                <a:solidFill>
                  <a:srgbClr val="006F44"/>
                </a:solidFill>
                <a:effectLst/>
                <a:latin typeface="Source Sans Pro MC"/>
                <a:ea typeface="Times New Roman" panose="02020603050405020304" pitchFamily="18" charset="0"/>
                <a:cs typeface="Times New Roman" panose="02020603050405020304" pitchFamily="18" charset="0"/>
              </a:rPr>
              <a:t>†</a:t>
            </a:r>
            <a:endParaRPr lang="en-US" sz="2000" dirty="0">
              <a:solidFill>
                <a:srgbClr val="006F44"/>
              </a:solidFill>
            </a:endParaRPr>
          </a:p>
          <a:p>
            <a:pPr marL="346075" indent="-346075">
              <a:spcAft>
                <a:spcPts val="1200"/>
              </a:spcAft>
              <a:buFont typeface="Arial" panose="020B0604020202020204" pitchFamily="34" charset="0"/>
              <a:buChar char="•"/>
            </a:pPr>
            <a:r>
              <a:rPr lang="en-US" sz="2000" dirty="0">
                <a:solidFill>
                  <a:srgbClr val="006F44"/>
                </a:solidFill>
              </a:rPr>
              <a:t>Get more protein in your diet</a:t>
            </a:r>
          </a:p>
          <a:p>
            <a:pPr marL="346075" indent="-346075">
              <a:spcAft>
                <a:spcPts val="1200"/>
              </a:spcAft>
              <a:buFont typeface="Arial" panose="020B0604020202020204" pitchFamily="34" charset="0"/>
              <a:buChar char="•"/>
            </a:pPr>
            <a:r>
              <a:rPr lang="en-US" sz="2000" dirty="0">
                <a:solidFill>
                  <a:srgbClr val="006F44"/>
                </a:solidFill>
              </a:rPr>
              <a:t>Delicious vanilla and chocolate flavors</a:t>
            </a:r>
          </a:p>
          <a:p>
            <a:pPr marL="346075" indent="-346075">
              <a:spcAft>
                <a:spcPts val="1200"/>
              </a:spcAft>
              <a:buFont typeface="Arial" panose="020B0604020202020204" pitchFamily="34" charset="0"/>
              <a:buChar char="•"/>
            </a:pPr>
            <a:r>
              <a:rPr lang="en-US" sz="2000" dirty="0">
                <a:solidFill>
                  <a:srgbClr val="006F44"/>
                </a:solidFill>
              </a:rPr>
              <a:t>Gluten free and soy free</a:t>
            </a:r>
          </a:p>
        </p:txBody>
      </p:sp>
      <p:pic>
        <p:nvPicPr>
          <p:cNvPr id="7" name="Picture 6" descr="A bag of coffee and a cup of coffee on a table&#10;&#10;Description automatically generated with low confidence">
            <a:extLst>
              <a:ext uri="{FF2B5EF4-FFF2-40B4-BE49-F238E27FC236}">
                <a16:creationId xmlns:a16="http://schemas.microsoft.com/office/drawing/2014/main" id="{6FCDB820-EB2A-D44D-9C60-EF970A73B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0748" y="0"/>
            <a:ext cx="6096000" cy="6858000"/>
          </a:xfrm>
          <a:prstGeom prst="rect">
            <a:avLst/>
          </a:prstGeom>
        </p:spPr>
      </p:pic>
      <p:pic>
        <p:nvPicPr>
          <p:cNvPr id="8" name="Graphic 7">
            <a:extLst>
              <a:ext uri="{FF2B5EF4-FFF2-40B4-BE49-F238E27FC236}">
                <a16:creationId xmlns:a16="http://schemas.microsoft.com/office/drawing/2014/main" id="{F493A604-E8BA-3C4A-8CFA-1704A0836A0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69924" y="6189434"/>
            <a:ext cx="2484274" cy="468095"/>
          </a:xfrm>
          <a:prstGeom prst="rect">
            <a:avLst/>
          </a:prstGeom>
        </p:spPr>
      </p:pic>
      <p:sp>
        <p:nvSpPr>
          <p:cNvPr id="9" name="TextBox 8">
            <a:extLst>
              <a:ext uri="{FF2B5EF4-FFF2-40B4-BE49-F238E27FC236}">
                <a16:creationId xmlns:a16="http://schemas.microsoft.com/office/drawing/2014/main" id="{15BF6A3C-4B73-0D4D-BA06-DDCE3EB8F3B2}"/>
              </a:ext>
            </a:extLst>
          </p:cNvPr>
          <p:cNvSpPr txBox="1"/>
          <p:nvPr userDrawn="1"/>
        </p:nvSpPr>
        <p:spPr>
          <a:xfrm>
            <a:off x="852561" y="5076491"/>
            <a:ext cx="4190780" cy="400110"/>
          </a:xfrm>
          <a:prstGeom prst="rect">
            <a:avLst/>
          </a:prstGeom>
          <a:noFill/>
        </p:spPr>
        <p:txBody>
          <a:bodyPr wrap="square" rtlCol="0">
            <a:spAutoFit/>
          </a:bodyPr>
          <a:lstStyle/>
          <a:p>
            <a:r>
              <a:rPr lang="en-US" sz="2000" dirty="0">
                <a:solidFill>
                  <a:schemeClr val="bg1"/>
                </a:solidFill>
              </a:rPr>
              <a:t>Peas, chia</a:t>
            </a:r>
          </a:p>
        </p:txBody>
      </p:sp>
      <p:pic>
        <p:nvPicPr>
          <p:cNvPr id="10" name="Picture 9" descr="Logo&#10;&#10;Description automatically generated">
            <a:extLst>
              <a:ext uri="{FF2B5EF4-FFF2-40B4-BE49-F238E27FC236}">
                <a16:creationId xmlns:a16="http://schemas.microsoft.com/office/drawing/2014/main" id="{DEE8DA69-5E0C-3743-B57F-C4A2248FBCD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20620" y="2011988"/>
            <a:ext cx="1451680" cy="1063356"/>
          </a:xfrm>
          <a:prstGeom prst="rect">
            <a:avLst/>
          </a:prstGeom>
          <a:effectLst>
            <a:outerShdw blurRad="50800" dist="38100" dir="2700000" algn="tl" rotWithShape="0">
              <a:prstClr val="black">
                <a:alpha val="40000"/>
              </a:prstClr>
            </a:outerShdw>
          </a:effectLst>
        </p:spPr>
      </p:pic>
      <p:pic>
        <p:nvPicPr>
          <p:cNvPr id="11" name="Picture 10" descr="A picture containing text, outdoor, sign&#10;&#10;Description automatically generated">
            <a:extLst>
              <a:ext uri="{FF2B5EF4-FFF2-40B4-BE49-F238E27FC236}">
                <a16:creationId xmlns:a16="http://schemas.microsoft.com/office/drawing/2014/main" id="{B3DB7E68-A120-8E40-917E-233F4FFBBEF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68741" y="472296"/>
            <a:ext cx="1359317" cy="1358568"/>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12A1D0BD-6819-E340-B194-AFE934717960}"/>
              </a:ext>
            </a:extLst>
          </p:cNvPr>
          <p:cNvSpPr/>
          <p:nvPr userDrawn="1"/>
        </p:nvSpPr>
        <p:spPr bwMode="auto">
          <a:xfrm>
            <a:off x="409545" y="605575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baseline="30000" dirty="0">
                <a:solidFill>
                  <a:srgbClr val="2C2C2C"/>
                </a:solidFill>
                <a:effectLst/>
                <a:latin typeface="Source Sans Pro MC"/>
                <a:ea typeface="Times New Roman" panose="02020603050405020304" pitchFamily="18" charset="0"/>
                <a:cs typeface="Times New Roman" panose="02020603050405020304" pitchFamily="18" charset="0"/>
              </a:rPr>
              <a:t>†</a:t>
            </a: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13" name="Rectangle 12">
            <a:extLst>
              <a:ext uri="{FF2B5EF4-FFF2-40B4-BE49-F238E27FC236}">
                <a16:creationId xmlns:a16="http://schemas.microsoft.com/office/drawing/2014/main" id="{F96E7CE2-0314-984F-98D0-3FDEB9D55120}"/>
              </a:ext>
            </a:extLst>
          </p:cNvPr>
          <p:cNvSpPr/>
          <p:nvPr userDrawn="1"/>
        </p:nvSpPr>
        <p:spPr bwMode="auto">
          <a:xfrm>
            <a:off x="762000" y="4548626"/>
            <a:ext cx="4460449" cy="302956"/>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 name="TextBox 13">
            <a:extLst>
              <a:ext uri="{FF2B5EF4-FFF2-40B4-BE49-F238E27FC236}">
                <a16:creationId xmlns:a16="http://schemas.microsoft.com/office/drawing/2014/main" id="{590EBFB6-89D2-254B-AC43-49EF0E1720D7}"/>
              </a:ext>
            </a:extLst>
          </p:cNvPr>
          <p:cNvSpPr txBox="1"/>
          <p:nvPr userDrawn="1"/>
        </p:nvSpPr>
        <p:spPr>
          <a:xfrm>
            <a:off x="795998" y="4579790"/>
            <a:ext cx="4414926" cy="261610"/>
          </a:xfrm>
          <a:prstGeom prst="rect">
            <a:avLst/>
          </a:prstGeom>
          <a:noFill/>
        </p:spPr>
        <p:txBody>
          <a:bodyPr wrap="square" rtlCol="0">
            <a:spAutoFit/>
          </a:bodyPr>
          <a:lstStyle/>
          <a:p>
            <a:r>
              <a:rPr lang="en-US" sz="1100" b="1" dirty="0">
                <a:solidFill>
                  <a:schemeClr val="bg1"/>
                </a:solidFill>
              </a:rPr>
              <a:t>Grown on Nutrilite</a:t>
            </a:r>
            <a:r>
              <a:rPr lang="en-US" sz="1100" baseline="30000" dirty="0">
                <a:solidFill>
                  <a:schemeClr val="bg1"/>
                </a:solidFill>
              </a:rPr>
              <a:t>™</a:t>
            </a:r>
            <a:r>
              <a:rPr lang="en-US" sz="1100" b="1" dirty="0">
                <a:solidFill>
                  <a:schemeClr val="bg1"/>
                </a:solidFill>
              </a:rPr>
              <a:t> Certified Organic Farms and Partner Farms</a:t>
            </a:r>
            <a:endParaRPr lang="en-US" sz="1100" dirty="0">
              <a:solidFill>
                <a:schemeClr val="bg1"/>
              </a:solidFill>
            </a:endParaRPr>
          </a:p>
        </p:txBody>
      </p:sp>
      <p:sp>
        <p:nvSpPr>
          <p:cNvPr id="15" name="Rectangle 14">
            <a:extLst>
              <a:ext uri="{FF2B5EF4-FFF2-40B4-BE49-F238E27FC236}">
                <a16:creationId xmlns:a16="http://schemas.microsoft.com/office/drawing/2014/main" id="{6D4FBC32-9643-C240-8CF5-91ADDC1BD043}"/>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679080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2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2F9A5E93-C895-5143-9F2E-9F91134F1211}"/>
              </a:ext>
            </a:extLst>
          </p:cNvPr>
          <p:cNvSpPr txBox="1"/>
          <p:nvPr userDrawn="1"/>
        </p:nvSpPr>
        <p:spPr>
          <a:xfrm>
            <a:off x="765204" y="688828"/>
            <a:ext cx="9293195" cy="1200329"/>
          </a:xfrm>
          <a:prstGeom prst="rect">
            <a:avLst/>
          </a:prstGeom>
          <a:noFill/>
        </p:spPr>
        <p:txBody>
          <a:bodyPr wrap="square" rtlCol="0">
            <a:spAutoFit/>
          </a:bodyPr>
          <a:lstStyle/>
          <a:p>
            <a:r>
              <a:rPr lang="en-US" sz="3600" dirty="0">
                <a:solidFill>
                  <a:srgbClr val="006F44"/>
                </a:solidFill>
              </a:rPr>
              <a:t>Help your customers find the </a:t>
            </a:r>
            <a:br>
              <a:rPr lang="en-US" sz="3600" dirty="0">
                <a:solidFill>
                  <a:srgbClr val="006F44"/>
                </a:solidFill>
              </a:rPr>
            </a:br>
            <a:r>
              <a:rPr lang="en-US" sz="3600" b="1" dirty="0">
                <a:solidFill>
                  <a:srgbClr val="006F44"/>
                </a:solidFill>
              </a:rPr>
              <a:t>right Nutrilite</a:t>
            </a:r>
            <a:r>
              <a:rPr lang="en-US" sz="3600" baseline="30000" dirty="0">
                <a:solidFill>
                  <a:srgbClr val="006F44"/>
                </a:solidFill>
              </a:rPr>
              <a:t>™</a:t>
            </a:r>
            <a:r>
              <a:rPr lang="en-US" sz="3600" b="1" dirty="0">
                <a:solidFill>
                  <a:srgbClr val="006F44"/>
                </a:solidFill>
              </a:rPr>
              <a:t> protein </a:t>
            </a:r>
            <a:r>
              <a:rPr lang="en-US" sz="3600" dirty="0">
                <a:solidFill>
                  <a:srgbClr val="006F44"/>
                </a:solidFill>
              </a:rPr>
              <a:t>for their needs</a:t>
            </a:r>
            <a:endParaRPr lang="en-US" sz="3600" b="1" dirty="0">
              <a:solidFill>
                <a:srgbClr val="006F44"/>
              </a:solidFill>
            </a:endParaRPr>
          </a:p>
        </p:txBody>
      </p:sp>
      <p:pic>
        <p:nvPicPr>
          <p:cNvPr id="4" name="Picture 3">
            <a:extLst>
              <a:ext uri="{FF2B5EF4-FFF2-40B4-BE49-F238E27FC236}">
                <a16:creationId xmlns:a16="http://schemas.microsoft.com/office/drawing/2014/main" id="{D84293C5-A836-1F4A-B4B5-0B477E72FF8E}"/>
              </a:ext>
            </a:extLst>
          </p:cNvPr>
          <p:cNvPicPr>
            <a:picLocks noChangeAspect="1"/>
          </p:cNvPicPr>
          <p:nvPr userDrawn="1"/>
        </p:nvPicPr>
        <p:blipFill>
          <a:blip r:embed="rId2"/>
          <a:stretch>
            <a:fillRect/>
          </a:stretch>
        </p:blipFill>
        <p:spPr>
          <a:xfrm>
            <a:off x="579506" y="4315951"/>
            <a:ext cx="2025074" cy="1355364"/>
          </a:xfrm>
          <a:prstGeom prst="rect">
            <a:avLst/>
          </a:prstGeom>
        </p:spPr>
      </p:pic>
      <p:sp>
        <p:nvSpPr>
          <p:cNvPr id="6" name="Rectangle 5">
            <a:extLst>
              <a:ext uri="{FF2B5EF4-FFF2-40B4-BE49-F238E27FC236}">
                <a16:creationId xmlns:a16="http://schemas.microsoft.com/office/drawing/2014/main" id="{2B46CCBE-DB1D-2142-8EBD-95D9175A0696}"/>
              </a:ext>
            </a:extLst>
          </p:cNvPr>
          <p:cNvSpPr/>
          <p:nvPr userDrawn="1"/>
        </p:nvSpPr>
        <p:spPr bwMode="auto">
          <a:xfrm>
            <a:off x="476250" y="6169172"/>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graphicFrame>
        <p:nvGraphicFramePr>
          <p:cNvPr id="7" name="Table 7">
            <a:extLst>
              <a:ext uri="{FF2B5EF4-FFF2-40B4-BE49-F238E27FC236}">
                <a16:creationId xmlns:a16="http://schemas.microsoft.com/office/drawing/2014/main" id="{E311CC92-8DD6-9045-ABC3-DD716C398854}"/>
              </a:ext>
            </a:extLst>
          </p:cNvPr>
          <p:cNvGraphicFramePr>
            <a:graphicFrameLocks noGrp="1"/>
          </p:cNvGraphicFramePr>
          <p:nvPr userDrawn="1">
            <p:extLst>
              <p:ext uri="{D42A27DB-BD31-4B8C-83A1-F6EECF244321}">
                <p14:modId xmlns:p14="http://schemas.microsoft.com/office/powerpoint/2010/main" val="3236990883"/>
              </p:ext>
            </p:extLst>
          </p:nvPr>
        </p:nvGraphicFramePr>
        <p:xfrm>
          <a:off x="2682299" y="2312125"/>
          <a:ext cx="8874963" cy="494709"/>
        </p:xfrm>
        <a:graphic>
          <a:graphicData uri="http://schemas.openxmlformats.org/drawingml/2006/table">
            <a:tbl>
              <a:tblPr firstRow="1" bandRow="1">
                <a:tableStyleId>{5C22544A-7EE6-4342-B048-85BDC9FD1C3A}</a:tableStyleId>
              </a:tblPr>
              <a:tblGrid>
                <a:gridCol w="1550336">
                  <a:extLst>
                    <a:ext uri="{9D8B030D-6E8A-4147-A177-3AD203B41FA5}">
                      <a16:colId xmlns:a16="http://schemas.microsoft.com/office/drawing/2014/main" val="3795913277"/>
                    </a:ext>
                  </a:extLst>
                </a:gridCol>
                <a:gridCol w="980388">
                  <a:extLst>
                    <a:ext uri="{9D8B030D-6E8A-4147-A177-3AD203B41FA5}">
                      <a16:colId xmlns:a16="http://schemas.microsoft.com/office/drawing/2014/main" val="797443678"/>
                    </a:ext>
                  </a:extLst>
                </a:gridCol>
                <a:gridCol w="1272618">
                  <a:extLst>
                    <a:ext uri="{9D8B030D-6E8A-4147-A177-3AD203B41FA5}">
                      <a16:colId xmlns:a16="http://schemas.microsoft.com/office/drawing/2014/main" val="2261945649"/>
                    </a:ext>
                  </a:extLst>
                </a:gridCol>
                <a:gridCol w="1272619">
                  <a:extLst>
                    <a:ext uri="{9D8B030D-6E8A-4147-A177-3AD203B41FA5}">
                      <a16:colId xmlns:a16="http://schemas.microsoft.com/office/drawing/2014/main" val="3185094826"/>
                    </a:ext>
                  </a:extLst>
                </a:gridCol>
                <a:gridCol w="1263192">
                  <a:extLst>
                    <a:ext uri="{9D8B030D-6E8A-4147-A177-3AD203B41FA5}">
                      <a16:colId xmlns:a16="http://schemas.microsoft.com/office/drawing/2014/main" val="3252309083"/>
                    </a:ext>
                  </a:extLst>
                </a:gridCol>
                <a:gridCol w="1272618">
                  <a:extLst>
                    <a:ext uri="{9D8B030D-6E8A-4147-A177-3AD203B41FA5}">
                      <a16:colId xmlns:a16="http://schemas.microsoft.com/office/drawing/2014/main" val="3300674361"/>
                    </a:ext>
                  </a:extLst>
                </a:gridCol>
                <a:gridCol w="1263192">
                  <a:extLst>
                    <a:ext uri="{9D8B030D-6E8A-4147-A177-3AD203B41FA5}">
                      <a16:colId xmlns:a16="http://schemas.microsoft.com/office/drawing/2014/main" val="2511471122"/>
                    </a:ext>
                  </a:extLst>
                </a:gridCol>
              </a:tblGrid>
              <a:tr h="494709">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Who’s it for?</a:t>
                      </a:r>
                      <a:endParaRPr lang="en-US" sz="11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Level of </a:t>
                      </a:r>
                      <a:br>
                        <a:rPr lang="en-US" sz="1100" b="1" dirty="0">
                          <a:solidFill>
                            <a:schemeClr val="bg1"/>
                          </a:solidFill>
                        </a:rPr>
                      </a:br>
                      <a:r>
                        <a:rPr lang="en-US" sz="1100" b="1" dirty="0">
                          <a:solidFill>
                            <a:schemeClr val="bg1"/>
                          </a:solidFill>
                        </a:rPr>
                        <a:t>Protein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Protein </a:t>
                      </a:r>
                      <a:br>
                        <a:rPr lang="en-US" sz="1100" b="1" dirty="0">
                          <a:solidFill>
                            <a:schemeClr val="bg1"/>
                          </a:solidFill>
                        </a:rPr>
                      </a:br>
                      <a:r>
                        <a:rPr lang="en-US" sz="1100" b="1" dirty="0">
                          <a:solidFill>
                            <a:schemeClr val="bg1"/>
                          </a:solidFill>
                        </a:rPr>
                        <a:t>Source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Complete </a:t>
                      </a:r>
                      <a:br>
                        <a:rPr lang="en-US" sz="1100" b="1" dirty="0">
                          <a:solidFill>
                            <a:schemeClr val="bg1"/>
                          </a:solidFill>
                        </a:rPr>
                      </a:br>
                      <a:r>
                        <a:rPr lang="en-US" sz="1100" b="1" dirty="0">
                          <a:solidFill>
                            <a:schemeClr val="bg1"/>
                          </a:solidFill>
                        </a:rPr>
                        <a:t>Protein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Vegan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USDA </a:t>
                      </a:r>
                      <a:br>
                        <a:rPr lang="en-US" sz="1100" b="1" dirty="0">
                          <a:solidFill>
                            <a:schemeClr val="bg1"/>
                          </a:solidFill>
                        </a:rPr>
                      </a:br>
                      <a:r>
                        <a:rPr lang="en-US" sz="1100" b="1" dirty="0">
                          <a:solidFill>
                            <a:schemeClr val="bg1"/>
                          </a:solidFill>
                        </a:rPr>
                        <a:t>Organic</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Non-GMO</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extLst>
                  <a:ext uri="{0D108BD9-81ED-4DB2-BD59-A6C34878D82A}">
                    <a16:rowId xmlns:a16="http://schemas.microsoft.com/office/drawing/2014/main" val="3181881545"/>
                  </a:ext>
                </a:extLst>
              </a:tr>
            </a:tbl>
          </a:graphicData>
        </a:graphic>
      </p:graphicFrame>
      <p:graphicFrame>
        <p:nvGraphicFramePr>
          <p:cNvPr id="8" name="Table 7">
            <a:extLst>
              <a:ext uri="{FF2B5EF4-FFF2-40B4-BE49-F238E27FC236}">
                <a16:creationId xmlns:a16="http://schemas.microsoft.com/office/drawing/2014/main" id="{29D16C3B-E523-9646-8BDD-C3C89B27839E}"/>
              </a:ext>
            </a:extLst>
          </p:cNvPr>
          <p:cNvGraphicFramePr>
            <a:graphicFrameLocks noGrp="1"/>
          </p:cNvGraphicFramePr>
          <p:nvPr userDrawn="1">
            <p:extLst>
              <p:ext uri="{D42A27DB-BD31-4B8C-83A1-F6EECF244321}">
                <p14:modId xmlns:p14="http://schemas.microsoft.com/office/powerpoint/2010/main" val="57817354"/>
              </p:ext>
            </p:extLst>
          </p:nvPr>
        </p:nvGraphicFramePr>
        <p:xfrm>
          <a:off x="2682299" y="2806833"/>
          <a:ext cx="8884393" cy="2782917"/>
        </p:xfrm>
        <a:graphic>
          <a:graphicData uri="http://schemas.openxmlformats.org/drawingml/2006/table">
            <a:tbl>
              <a:tblPr firstRow="1" bandRow="1">
                <a:tableStyleId>{5C22544A-7EE6-4342-B048-85BDC9FD1C3A}</a:tableStyleId>
              </a:tblPr>
              <a:tblGrid>
                <a:gridCol w="1550336">
                  <a:extLst>
                    <a:ext uri="{9D8B030D-6E8A-4147-A177-3AD203B41FA5}">
                      <a16:colId xmlns:a16="http://schemas.microsoft.com/office/drawing/2014/main" val="3795913277"/>
                    </a:ext>
                  </a:extLst>
                </a:gridCol>
                <a:gridCol w="988062">
                  <a:extLst>
                    <a:ext uri="{9D8B030D-6E8A-4147-A177-3AD203B41FA5}">
                      <a16:colId xmlns:a16="http://schemas.microsoft.com/office/drawing/2014/main" val="797443678"/>
                    </a:ext>
                  </a:extLst>
                </a:gridCol>
                <a:gridCol w="1269199">
                  <a:extLst>
                    <a:ext uri="{9D8B030D-6E8A-4147-A177-3AD203B41FA5}">
                      <a16:colId xmlns:a16="http://schemas.microsoft.com/office/drawing/2014/main" val="2261945649"/>
                    </a:ext>
                  </a:extLst>
                </a:gridCol>
                <a:gridCol w="1269199">
                  <a:extLst>
                    <a:ext uri="{9D8B030D-6E8A-4147-A177-3AD203B41FA5}">
                      <a16:colId xmlns:a16="http://schemas.microsoft.com/office/drawing/2014/main" val="3185094826"/>
                    </a:ext>
                  </a:extLst>
                </a:gridCol>
                <a:gridCol w="1269199">
                  <a:extLst>
                    <a:ext uri="{9D8B030D-6E8A-4147-A177-3AD203B41FA5}">
                      <a16:colId xmlns:a16="http://schemas.microsoft.com/office/drawing/2014/main" val="2269551734"/>
                    </a:ext>
                  </a:extLst>
                </a:gridCol>
                <a:gridCol w="1269199">
                  <a:extLst>
                    <a:ext uri="{9D8B030D-6E8A-4147-A177-3AD203B41FA5}">
                      <a16:colId xmlns:a16="http://schemas.microsoft.com/office/drawing/2014/main" val="533478419"/>
                    </a:ext>
                  </a:extLst>
                </a:gridCol>
                <a:gridCol w="1269199">
                  <a:extLst>
                    <a:ext uri="{9D8B030D-6E8A-4147-A177-3AD203B41FA5}">
                      <a16:colId xmlns:a16="http://schemas.microsoft.com/office/drawing/2014/main" val="2911829398"/>
                    </a:ext>
                  </a:extLst>
                </a:gridCol>
              </a:tblGrid>
              <a:tr h="1519901">
                <a:tc>
                  <a:txBody>
                    <a:bodyPr/>
                    <a:lstStyle/>
                    <a:p>
                      <a:pPr marL="122238" indent="-122238">
                        <a:spcAft>
                          <a:spcPts val="600"/>
                        </a:spcAft>
                        <a:buFont typeface="Arial" panose="020B0604020202020204" pitchFamily="34" charset="0"/>
                        <a:buChar char="•"/>
                        <a:tabLst/>
                      </a:pPr>
                      <a:r>
                        <a:rPr lang="en-US" sz="1200" b="0" dirty="0">
                          <a:solidFill>
                            <a:srgbClr val="006F44"/>
                          </a:solidFill>
                        </a:rPr>
                        <a:t>Increase daily protein intake</a:t>
                      </a:r>
                    </a:p>
                    <a:p>
                      <a:pPr marL="122238" indent="-122238">
                        <a:buFont typeface="Arial" panose="020B0604020202020204" pitchFamily="34" charset="0"/>
                        <a:buChar char="•"/>
                        <a:tabLst/>
                      </a:pPr>
                      <a:r>
                        <a:rPr lang="en-US" sz="1200" b="0" dirty="0">
                          <a:solidFill>
                            <a:srgbClr val="006F44"/>
                          </a:solidFill>
                        </a:rPr>
                        <a:t>Support overall wellness*</a:t>
                      </a:r>
                    </a:p>
                    <a:p>
                      <a:endParaRPr lang="en-US" sz="12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21g</a:t>
                      </a:r>
                      <a:endParaRPr lang="en-US" sz="1200" b="1"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Peas, brown rice, chia</a:t>
                      </a:r>
                      <a:endParaRPr lang="en-US" sz="1200" b="1"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No</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Yes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Yes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Yes (Project verified)</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extLst>
                  <a:ext uri="{0D108BD9-81ED-4DB2-BD59-A6C34878D82A}">
                    <a16:rowId xmlns:a16="http://schemas.microsoft.com/office/drawing/2014/main" val="3181881545"/>
                  </a:ext>
                </a:extLst>
              </a:tr>
              <a:tr h="1263016">
                <a:tc>
                  <a:txBody>
                    <a:bodyPr/>
                    <a:lstStyle/>
                    <a:p>
                      <a:pPr marL="122238" indent="-122238">
                        <a:spcAft>
                          <a:spcPts val="600"/>
                        </a:spcAft>
                        <a:buFont typeface="Arial" panose="020B0604020202020204" pitchFamily="34" charset="0"/>
                        <a:buChar char="•"/>
                        <a:tabLst/>
                      </a:pPr>
                      <a:r>
                        <a:rPr lang="en-US" sz="1200" b="0" dirty="0">
                          <a:solidFill>
                            <a:srgbClr val="006F44"/>
                          </a:solidFill>
                        </a:rPr>
                        <a:t>Help build lean muscle*</a:t>
                      </a:r>
                    </a:p>
                    <a:p>
                      <a:pPr marL="122238" indent="-122238">
                        <a:spcAft>
                          <a:spcPts val="600"/>
                        </a:spcAft>
                        <a:buFont typeface="Arial" panose="020B0604020202020204" pitchFamily="34" charset="0"/>
                        <a:buChar char="•"/>
                        <a:tabLst/>
                      </a:pPr>
                      <a:r>
                        <a:rPr lang="en-US" sz="1200" b="0" dirty="0">
                          <a:solidFill>
                            <a:srgbClr val="006F44"/>
                          </a:solidFill>
                        </a:rPr>
                        <a:t>Boost physical performance*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20g</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Whey protein isolate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Yes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No</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No</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200" b="0" dirty="0">
                          <a:solidFill>
                            <a:srgbClr val="006F44"/>
                          </a:solidFill>
                        </a:rPr>
                        <a:t>Yes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extLst>
                  <a:ext uri="{0D108BD9-81ED-4DB2-BD59-A6C34878D82A}">
                    <a16:rowId xmlns:a16="http://schemas.microsoft.com/office/drawing/2014/main" val="997528049"/>
                  </a:ext>
                </a:extLst>
              </a:tr>
            </a:tbl>
          </a:graphicData>
        </a:graphic>
      </p:graphicFrame>
      <p:grpSp>
        <p:nvGrpSpPr>
          <p:cNvPr id="9" name="Group 8">
            <a:extLst>
              <a:ext uri="{FF2B5EF4-FFF2-40B4-BE49-F238E27FC236}">
                <a16:creationId xmlns:a16="http://schemas.microsoft.com/office/drawing/2014/main" id="{068EBF20-81E6-CC4F-9276-9812D0A5942D}"/>
              </a:ext>
            </a:extLst>
          </p:cNvPr>
          <p:cNvGrpSpPr/>
          <p:nvPr userDrawn="1"/>
        </p:nvGrpSpPr>
        <p:grpSpPr>
          <a:xfrm>
            <a:off x="615881" y="2778603"/>
            <a:ext cx="1809184" cy="1425751"/>
            <a:chOff x="4021553" y="59724"/>
            <a:chExt cx="7516653" cy="5861808"/>
          </a:xfrm>
          <a:effectLst>
            <a:outerShdw blurRad="104856" dist="63500" dir="4200000" sx="96371" sy="96371" algn="tl" rotWithShape="0">
              <a:prstClr val="black">
                <a:alpha val="30000"/>
              </a:prstClr>
            </a:outerShdw>
          </a:effectLst>
        </p:grpSpPr>
        <p:pic>
          <p:nvPicPr>
            <p:cNvPr id="10" name="Picture 9" descr="A picture containing website&#10;&#10;Description automatically generated">
              <a:extLst>
                <a:ext uri="{FF2B5EF4-FFF2-40B4-BE49-F238E27FC236}">
                  <a16:creationId xmlns:a16="http://schemas.microsoft.com/office/drawing/2014/main" id="{3B9F7598-B249-9A4B-BC1F-9A6B58ECE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8305" y="59724"/>
              <a:ext cx="4279901" cy="5346701"/>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16518D7C-805E-D74A-A03C-C65C5C5EA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1553" y="346232"/>
              <a:ext cx="4343400" cy="5575300"/>
            </a:xfrm>
            <a:prstGeom prst="rect">
              <a:avLst/>
            </a:prstGeom>
          </p:spPr>
        </p:pic>
      </p:grpSp>
      <p:sp>
        <p:nvSpPr>
          <p:cNvPr id="12" name="TextBox 11">
            <a:extLst>
              <a:ext uri="{FF2B5EF4-FFF2-40B4-BE49-F238E27FC236}">
                <a16:creationId xmlns:a16="http://schemas.microsoft.com/office/drawing/2014/main" id="{306FD105-CCA8-4F46-BE96-9FDFFDDC5F2B}"/>
              </a:ext>
            </a:extLst>
          </p:cNvPr>
          <p:cNvSpPr txBox="1"/>
          <p:nvPr userDrawn="1"/>
        </p:nvSpPr>
        <p:spPr>
          <a:xfrm>
            <a:off x="484256" y="6447145"/>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sp>
        <p:nvSpPr>
          <p:cNvPr id="13" name="Rectangle 12">
            <a:extLst>
              <a:ext uri="{FF2B5EF4-FFF2-40B4-BE49-F238E27FC236}">
                <a16:creationId xmlns:a16="http://schemas.microsoft.com/office/drawing/2014/main" id="{C4CA506C-AE9D-1848-BCCC-EC7459407DB9}"/>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444382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food, vegetable, fruit, plant&#10;&#10;Description automatically generated">
            <a:extLst>
              <a:ext uri="{FF2B5EF4-FFF2-40B4-BE49-F238E27FC236}">
                <a16:creationId xmlns:a16="http://schemas.microsoft.com/office/drawing/2014/main" id="{767C8C2F-3EC0-564B-BE6A-B526C647DF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244389" cy="6858000"/>
          </a:xfrm>
          <a:prstGeom prst="rect">
            <a:avLst/>
          </a:prstGeom>
        </p:spPr>
      </p:pic>
      <p:sp>
        <p:nvSpPr>
          <p:cNvPr id="4" name="TextBox 3">
            <a:extLst>
              <a:ext uri="{FF2B5EF4-FFF2-40B4-BE49-F238E27FC236}">
                <a16:creationId xmlns:a16="http://schemas.microsoft.com/office/drawing/2014/main" id="{7A218483-C934-634C-B38E-08299F8A7B3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6" name="Graphic 5">
            <a:extLst>
              <a:ext uri="{FF2B5EF4-FFF2-40B4-BE49-F238E27FC236}">
                <a16:creationId xmlns:a16="http://schemas.microsoft.com/office/drawing/2014/main" id="{C8A3DF0A-CA1B-7245-9459-AD12C126DDF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9924" y="6189434"/>
            <a:ext cx="2484274" cy="468096"/>
          </a:xfrm>
          <a:prstGeom prst="rect">
            <a:avLst/>
          </a:prstGeom>
        </p:spPr>
      </p:pic>
      <p:sp>
        <p:nvSpPr>
          <p:cNvPr id="7" name="CaixaDeTexto 6">
            <a:extLst>
              <a:ext uri="{FF2B5EF4-FFF2-40B4-BE49-F238E27FC236}">
                <a16:creationId xmlns:a16="http://schemas.microsoft.com/office/drawing/2014/main" id="{241DBE40-CBF5-784E-82B6-AC9DB5BC88E7}"/>
              </a:ext>
            </a:extLst>
          </p:cNvPr>
          <p:cNvSpPr txBox="1"/>
          <p:nvPr userDrawn="1"/>
        </p:nvSpPr>
        <p:spPr>
          <a:xfrm>
            <a:off x="6934380" y="2998752"/>
            <a:ext cx="4958115" cy="1200329"/>
          </a:xfrm>
          <a:prstGeom prst="rect">
            <a:avLst/>
          </a:prstGeom>
          <a:noFill/>
        </p:spPr>
        <p:txBody>
          <a:bodyPr wrap="square">
            <a:spAutoFit/>
          </a:bodyPr>
          <a:lstStyle/>
          <a:p>
            <a:pPr lvl="0" defTabSz="914400">
              <a:defRPr/>
            </a:pPr>
            <a:r>
              <a:rPr lang="en-US" sz="3600" b="1" dirty="0">
                <a:solidFill>
                  <a:srgbClr val="006F44"/>
                </a:solidFill>
                <a:latin typeface="Arial" panose="020B0604020202020204" pitchFamily="34" charset="0"/>
                <a:cs typeface="Arial" panose="020B0604020202020204" pitchFamily="34" charset="0"/>
              </a:rPr>
              <a:t>Green Superfood Powder</a:t>
            </a:r>
          </a:p>
        </p:txBody>
      </p:sp>
      <p:sp>
        <p:nvSpPr>
          <p:cNvPr id="8" name="CaixaDeTexto 6">
            <a:extLst>
              <a:ext uri="{FF2B5EF4-FFF2-40B4-BE49-F238E27FC236}">
                <a16:creationId xmlns:a16="http://schemas.microsoft.com/office/drawing/2014/main" id="{C5653F09-A7E7-2B42-9A93-6C4DC0667E0B}"/>
              </a:ext>
            </a:extLst>
          </p:cNvPr>
          <p:cNvSpPr txBox="1"/>
          <p:nvPr userDrawn="1"/>
        </p:nvSpPr>
        <p:spPr>
          <a:xfrm>
            <a:off x="6956958" y="2542197"/>
            <a:ext cx="4118474" cy="400110"/>
          </a:xfrm>
          <a:prstGeom prst="rect">
            <a:avLst/>
          </a:prstGeom>
          <a:noFill/>
        </p:spPr>
        <p:txBody>
          <a:bodyPr wrap="square">
            <a:spAutoFit/>
          </a:bodyPr>
          <a:lstStyle/>
          <a:p>
            <a:pPr lvl="0" defTabSz="914400">
              <a:defRPr/>
            </a:pP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Nutrilite</a:t>
            </a:r>
            <a:r>
              <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rPr>
              <a:t>™</a:t>
            </a: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 Organics</a:t>
            </a:r>
            <a:endPar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9C2437F0-A34D-4740-9E5B-B1A35822739D}"/>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4052720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27">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holding a sign&#10;&#10;Description automatically generated with medium confidence">
            <a:extLst>
              <a:ext uri="{FF2B5EF4-FFF2-40B4-BE49-F238E27FC236}">
                <a16:creationId xmlns:a16="http://schemas.microsoft.com/office/drawing/2014/main" id="{9C76BDBD-BCF7-BD42-BADA-E91338A4DC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5" y="0"/>
            <a:ext cx="6096003" cy="6858000"/>
          </a:xfrm>
          <a:prstGeom prst="rect">
            <a:avLst/>
          </a:prstGeom>
        </p:spPr>
      </p:pic>
      <p:sp>
        <p:nvSpPr>
          <p:cNvPr id="4" name="CaixaDeTexto 6">
            <a:extLst>
              <a:ext uri="{FF2B5EF4-FFF2-40B4-BE49-F238E27FC236}">
                <a16:creationId xmlns:a16="http://schemas.microsoft.com/office/drawing/2014/main" id="{3FF5477A-4421-C540-8084-2800C003E2EA}"/>
              </a:ext>
            </a:extLst>
          </p:cNvPr>
          <p:cNvSpPr txBox="1"/>
          <p:nvPr userDrawn="1"/>
        </p:nvSpPr>
        <p:spPr>
          <a:xfrm>
            <a:off x="707793" y="1410677"/>
            <a:ext cx="4118474" cy="2693045"/>
          </a:xfrm>
          <a:prstGeom prst="rect">
            <a:avLst/>
          </a:prstGeom>
          <a:noFill/>
        </p:spPr>
        <p:txBody>
          <a:bodyPr wrap="square">
            <a:spAutoFit/>
          </a:bodyPr>
          <a:lstStyle/>
          <a:p>
            <a:pPr>
              <a:spcAft>
                <a:spcPts val="1800"/>
              </a:spcAft>
            </a:pPr>
            <a:r>
              <a:rPr lang="en-US" sz="3200" dirty="0">
                <a:solidFill>
                  <a:srgbClr val="006F44"/>
                </a:solidFill>
              </a:rPr>
              <a:t>Support wellness, energy and digestion</a:t>
            </a:r>
          </a:p>
          <a:p>
            <a:pPr marL="346075" indent="-346075">
              <a:spcAft>
                <a:spcPts val="1200"/>
              </a:spcAft>
              <a:buFont typeface="Arial" panose="020B0604020202020204" pitchFamily="34" charset="0"/>
              <a:buChar char="•"/>
            </a:pPr>
            <a:r>
              <a:rPr lang="en-US" sz="2000" dirty="0">
                <a:solidFill>
                  <a:srgbClr val="006F44"/>
                </a:solidFill>
              </a:rPr>
              <a:t>Packed with nutrients from 10 green vegetables and grasses</a:t>
            </a:r>
          </a:p>
          <a:p>
            <a:pPr marL="346075" indent="-346075">
              <a:spcAft>
                <a:spcPts val="1200"/>
              </a:spcAft>
              <a:buFont typeface="Arial" panose="020B0604020202020204" pitchFamily="34" charset="0"/>
              <a:buChar char="•"/>
            </a:pPr>
            <a:r>
              <a:rPr lang="en-US" sz="2000" dirty="0">
                <a:solidFill>
                  <a:srgbClr val="006F44"/>
                </a:solidFill>
              </a:rPr>
              <a:t>Contains fiber equal to 1 cup </a:t>
            </a:r>
            <a:br>
              <a:rPr lang="en-US" sz="2000" dirty="0">
                <a:solidFill>
                  <a:srgbClr val="006F44"/>
                </a:solidFill>
              </a:rPr>
            </a:br>
            <a:r>
              <a:rPr lang="en-US" sz="2000" dirty="0">
                <a:solidFill>
                  <a:srgbClr val="006F44"/>
                </a:solidFill>
              </a:rPr>
              <a:t>of broccoli</a:t>
            </a:r>
          </a:p>
        </p:txBody>
      </p:sp>
      <p:sp>
        <p:nvSpPr>
          <p:cNvPr id="6" name="TextBox 5">
            <a:extLst>
              <a:ext uri="{FF2B5EF4-FFF2-40B4-BE49-F238E27FC236}">
                <a16:creationId xmlns:a16="http://schemas.microsoft.com/office/drawing/2014/main" id="{DF0ECF7C-7851-3C4A-9C8E-626AACD703FC}"/>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7" name="Picture 6" descr="Logo&#10;&#10;Description automatically generated">
            <a:extLst>
              <a:ext uri="{FF2B5EF4-FFF2-40B4-BE49-F238E27FC236}">
                <a16:creationId xmlns:a16="http://schemas.microsoft.com/office/drawing/2014/main" id="{6199B43B-0802-9D4B-8B25-5851459288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20620" y="2011988"/>
            <a:ext cx="1451680" cy="1063356"/>
          </a:xfrm>
          <a:prstGeom prst="rect">
            <a:avLst/>
          </a:prstGeom>
          <a:effectLst>
            <a:outerShdw blurRad="50800" dist="38100" dir="2700000" algn="tl" rotWithShape="0">
              <a:prstClr val="black">
                <a:alpha val="40000"/>
              </a:prstClr>
            </a:outerShdw>
          </a:effectLst>
        </p:spPr>
      </p:pic>
      <p:pic>
        <p:nvPicPr>
          <p:cNvPr id="8" name="Picture 7" descr="A picture containing text, outdoor, sign&#10;&#10;Description automatically generated">
            <a:extLst>
              <a:ext uri="{FF2B5EF4-FFF2-40B4-BE49-F238E27FC236}">
                <a16:creationId xmlns:a16="http://schemas.microsoft.com/office/drawing/2014/main" id="{16A4DBDB-94C1-2C44-AE29-66EDB50DF8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8741" y="472296"/>
            <a:ext cx="1359317" cy="1358568"/>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2E5ED120-878F-154D-8986-18A91C6BA9E5}"/>
              </a:ext>
            </a:extLst>
          </p:cNvPr>
          <p:cNvSpPr/>
          <p:nvPr userDrawn="1"/>
        </p:nvSpPr>
        <p:spPr bwMode="auto">
          <a:xfrm>
            <a:off x="409545" y="605575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10" name="Rectangle 9">
            <a:extLst>
              <a:ext uri="{FF2B5EF4-FFF2-40B4-BE49-F238E27FC236}">
                <a16:creationId xmlns:a16="http://schemas.microsoft.com/office/drawing/2014/main" id="{67F1FD18-2F86-2A43-8C56-937B44D85958}"/>
              </a:ext>
            </a:extLst>
          </p:cNvPr>
          <p:cNvSpPr/>
          <p:nvPr userDrawn="1"/>
        </p:nvSpPr>
        <p:spPr bwMode="auto">
          <a:xfrm>
            <a:off x="762000" y="4851581"/>
            <a:ext cx="4460449" cy="914400"/>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 name="TextBox 10">
            <a:extLst>
              <a:ext uri="{FF2B5EF4-FFF2-40B4-BE49-F238E27FC236}">
                <a16:creationId xmlns:a16="http://schemas.microsoft.com/office/drawing/2014/main" id="{34D8D1DB-53F2-B54D-9F62-5C6C07D9C015}"/>
              </a:ext>
            </a:extLst>
          </p:cNvPr>
          <p:cNvSpPr txBox="1"/>
          <p:nvPr userDrawn="1"/>
        </p:nvSpPr>
        <p:spPr>
          <a:xfrm>
            <a:off x="852561" y="5076491"/>
            <a:ext cx="4190780" cy="400110"/>
          </a:xfrm>
          <a:prstGeom prst="rect">
            <a:avLst/>
          </a:prstGeom>
          <a:noFill/>
        </p:spPr>
        <p:txBody>
          <a:bodyPr wrap="square" rtlCol="0">
            <a:spAutoFit/>
          </a:bodyPr>
          <a:lstStyle/>
          <a:p>
            <a:r>
              <a:rPr lang="en-US" sz="2000" dirty="0">
                <a:solidFill>
                  <a:schemeClr val="bg1"/>
                </a:solidFill>
              </a:rPr>
              <a:t>Spinach, broccoli, kale</a:t>
            </a:r>
          </a:p>
        </p:txBody>
      </p:sp>
      <p:sp>
        <p:nvSpPr>
          <p:cNvPr id="12" name="Rectangle 11">
            <a:extLst>
              <a:ext uri="{FF2B5EF4-FFF2-40B4-BE49-F238E27FC236}">
                <a16:creationId xmlns:a16="http://schemas.microsoft.com/office/drawing/2014/main" id="{97C17EEB-C71B-E247-9AC0-93497407624C}"/>
              </a:ext>
            </a:extLst>
          </p:cNvPr>
          <p:cNvSpPr/>
          <p:nvPr userDrawn="1"/>
        </p:nvSpPr>
        <p:spPr bwMode="auto">
          <a:xfrm>
            <a:off x="762000" y="4548626"/>
            <a:ext cx="4460449" cy="302956"/>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 name="TextBox 12">
            <a:extLst>
              <a:ext uri="{FF2B5EF4-FFF2-40B4-BE49-F238E27FC236}">
                <a16:creationId xmlns:a16="http://schemas.microsoft.com/office/drawing/2014/main" id="{90639BF5-EA0B-E24D-B1CC-BAF87AD0378F}"/>
              </a:ext>
            </a:extLst>
          </p:cNvPr>
          <p:cNvSpPr txBox="1"/>
          <p:nvPr userDrawn="1"/>
        </p:nvSpPr>
        <p:spPr>
          <a:xfrm>
            <a:off x="795998" y="4579790"/>
            <a:ext cx="4414926" cy="261610"/>
          </a:xfrm>
          <a:prstGeom prst="rect">
            <a:avLst/>
          </a:prstGeom>
          <a:noFill/>
        </p:spPr>
        <p:txBody>
          <a:bodyPr wrap="square" rtlCol="0">
            <a:spAutoFit/>
          </a:bodyPr>
          <a:lstStyle/>
          <a:p>
            <a:r>
              <a:rPr lang="en-US" sz="1100" b="1" dirty="0">
                <a:solidFill>
                  <a:schemeClr val="bg1"/>
                </a:solidFill>
              </a:rPr>
              <a:t>Grown on Certified Organic Partner Farms</a:t>
            </a:r>
            <a:endParaRPr lang="en-US" sz="1100" dirty="0">
              <a:solidFill>
                <a:schemeClr val="bg1"/>
              </a:solidFill>
            </a:endParaRPr>
          </a:p>
        </p:txBody>
      </p:sp>
      <p:sp>
        <p:nvSpPr>
          <p:cNvPr id="14" name="Rectangle 13">
            <a:extLst>
              <a:ext uri="{FF2B5EF4-FFF2-40B4-BE49-F238E27FC236}">
                <a16:creationId xmlns:a16="http://schemas.microsoft.com/office/drawing/2014/main" id="{A083F97A-347A-3D43-8D81-BE9C7F8499B3}"/>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636460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lide 2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flower, plant, purple&#10;&#10;Description automatically generated">
            <a:extLst>
              <a:ext uri="{FF2B5EF4-FFF2-40B4-BE49-F238E27FC236}">
                <a16:creationId xmlns:a16="http://schemas.microsoft.com/office/drawing/2014/main" id="{0F676CEB-D5E4-E949-BD35-571FB3F7F4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44388" cy="6858000"/>
          </a:xfrm>
          <a:prstGeom prst="rect">
            <a:avLst/>
          </a:prstGeom>
        </p:spPr>
      </p:pic>
      <p:pic>
        <p:nvPicPr>
          <p:cNvPr id="4" name="Graphic 3">
            <a:extLst>
              <a:ext uri="{FF2B5EF4-FFF2-40B4-BE49-F238E27FC236}">
                <a16:creationId xmlns:a16="http://schemas.microsoft.com/office/drawing/2014/main" id="{537B57D6-51CD-C749-BAA0-47980E51D6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9924" y="6189434"/>
            <a:ext cx="2484274" cy="468096"/>
          </a:xfrm>
          <a:prstGeom prst="rect">
            <a:avLst/>
          </a:prstGeom>
        </p:spPr>
      </p:pic>
      <p:sp>
        <p:nvSpPr>
          <p:cNvPr id="6" name="TextBox 5">
            <a:extLst>
              <a:ext uri="{FF2B5EF4-FFF2-40B4-BE49-F238E27FC236}">
                <a16:creationId xmlns:a16="http://schemas.microsoft.com/office/drawing/2014/main" id="{D8E84143-D2C4-F846-AE06-B610EE743BDB}"/>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7" name="CaixaDeTexto 6">
            <a:extLst>
              <a:ext uri="{FF2B5EF4-FFF2-40B4-BE49-F238E27FC236}">
                <a16:creationId xmlns:a16="http://schemas.microsoft.com/office/drawing/2014/main" id="{ED62552A-12D8-9641-8588-652A26D2C28E}"/>
              </a:ext>
            </a:extLst>
          </p:cNvPr>
          <p:cNvSpPr txBox="1"/>
          <p:nvPr userDrawn="1"/>
        </p:nvSpPr>
        <p:spPr>
          <a:xfrm>
            <a:off x="6934380" y="2998752"/>
            <a:ext cx="4958115" cy="1200329"/>
          </a:xfrm>
          <a:prstGeom prst="rect">
            <a:avLst/>
          </a:prstGeom>
          <a:noFill/>
        </p:spPr>
        <p:txBody>
          <a:bodyPr wrap="square">
            <a:spAutoFit/>
          </a:bodyPr>
          <a:lstStyle/>
          <a:p>
            <a:pPr lvl="0" defTabSz="914400">
              <a:defRPr/>
            </a:pPr>
            <a:r>
              <a:rPr lang="en-US" sz="3600" b="1" dirty="0">
                <a:solidFill>
                  <a:srgbClr val="006F44"/>
                </a:solidFill>
                <a:latin typeface="Arial" panose="020B0604020202020204" pitchFamily="34" charset="0"/>
                <a:cs typeface="Arial" panose="020B0604020202020204" pitchFamily="34" charset="0"/>
              </a:rPr>
              <a:t>Immunity Superfood</a:t>
            </a:r>
            <a:br>
              <a:rPr lang="en-US" sz="3600" b="1" dirty="0">
                <a:solidFill>
                  <a:srgbClr val="006F44"/>
                </a:solidFill>
                <a:latin typeface="Arial" panose="020B0604020202020204" pitchFamily="34" charset="0"/>
                <a:cs typeface="Arial" panose="020B0604020202020204" pitchFamily="34" charset="0"/>
              </a:rPr>
            </a:br>
            <a:r>
              <a:rPr lang="en-US" sz="3600" b="1" dirty="0">
                <a:solidFill>
                  <a:srgbClr val="006F44"/>
                </a:solidFill>
                <a:latin typeface="Arial" panose="020B0604020202020204" pitchFamily="34" charset="0"/>
                <a:cs typeface="Arial" panose="020B0604020202020204" pitchFamily="34" charset="0"/>
              </a:rPr>
              <a:t>Powder</a:t>
            </a:r>
          </a:p>
        </p:txBody>
      </p:sp>
      <p:sp>
        <p:nvSpPr>
          <p:cNvPr id="8" name="CaixaDeTexto 6">
            <a:extLst>
              <a:ext uri="{FF2B5EF4-FFF2-40B4-BE49-F238E27FC236}">
                <a16:creationId xmlns:a16="http://schemas.microsoft.com/office/drawing/2014/main" id="{8E902912-4CA8-CA46-BF51-A689FEBC0FB6}"/>
              </a:ext>
            </a:extLst>
          </p:cNvPr>
          <p:cNvSpPr txBox="1"/>
          <p:nvPr userDrawn="1"/>
        </p:nvSpPr>
        <p:spPr>
          <a:xfrm>
            <a:off x="6956958" y="2542197"/>
            <a:ext cx="4118474" cy="400110"/>
          </a:xfrm>
          <a:prstGeom prst="rect">
            <a:avLst/>
          </a:prstGeom>
          <a:noFill/>
        </p:spPr>
        <p:txBody>
          <a:bodyPr wrap="square">
            <a:spAutoFit/>
          </a:bodyPr>
          <a:lstStyle/>
          <a:p>
            <a:pPr lvl="0" defTabSz="914400">
              <a:defRPr/>
            </a:pP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Nutrilite</a:t>
            </a:r>
            <a:r>
              <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rPr>
              <a:t>™</a:t>
            </a: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 Organics</a:t>
            </a:r>
            <a:endPar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7EF33F7-F91C-BC4A-828E-96662A480184}"/>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3095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5F35-69E3-5A43-B4E4-0689B9427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08D07-5580-BB46-9C33-2273BCED7D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AB0EAE-6CA8-DB49-87AA-7115A2651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E49629-9537-374A-9945-1C6931DA3CFA}"/>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6" name="Footer Placeholder 5">
            <a:extLst>
              <a:ext uri="{FF2B5EF4-FFF2-40B4-BE49-F238E27FC236}">
                <a16:creationId xmlns:a16="http://schemas.microsoft.com/office/drawing/2014/main" id="{82AEF0CA-C956-274E-AB5F-AA3C161E5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94F0D-2CE5-7243-AEA1-2684260E1EC6}"/>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2943193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lide 29">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text, person&#10;&#10;Description automatically generated">
            <a:extLst>
              <a:ext uri="{FF2B5EF4-FFF2-40B4-BE49-F238E27FC236}">
                <a16:creationId xmlns:a16="http://schemas.microsoft.com/office/drawing/2014/main" id="{19AC2CDA-E7AE-8B4F-8C44-9F249E05D8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0"/>
            <a:ext cx="6096001" cy="6858000"/>
          </a:xfrm>
          <a:prstGeom prst="rect">
            <a:avLst/>
          </a:prstGeom>
        </p:spPr>
      </p:pic>
      <p:sp>
        <p:nvSpPr>
          <p:cNvPr id="4" name="CaixaDeTexto 6">
            <a:extLst>
              <a:ext uri="{FF2B5EF4-FFF2-40B4-BE49-F238E27FC236}">
                <a16:creationId xmlns:a16="http://schemas.microsoft.com/office/drawing/2014/main" id="{2E5852E2-98A5-4D4C-8233-D7ADAA43F749}"/>
              </a:ext>
            </a:extLst>
          </p:cNvPr>
          <p:cNvSpPr txBox="1"/>
          <p:nvPr userDrawn="1"/>
        </p:nvSpPr>
        <p:spPr>
          <a:xfrm>
            <a:off x="707793" y="1268266"/>
            <a:ext cx="4118474" cy="2693045"/>
          </a:xfrm>
          <a:prstGeom prst="rect">
            <a:avLst/>
          </a:prstGeom>
          <a:noFill/>
        </p:spPr>
        <p:txBody>
          <a:bodyPr wrap="square">
            <a:spAutoFit/>
          </a:bodyPr>
          <a:lstStyle/>
          <a:p>
            <a:pPr>
              <a:spcAft>
                <a:spcPts val="1800"/>
              </a:spcAft>
            </a:pPr>
            <a:r>
              <a:rPr lang="en-US" sz="3200" dirty="0">
                <a:solidFill>
                  <a:srgbClr val="006F44"/>
                </a:solidFill>
              </a:rPr>
              <a:t>Natural immune support</a:t>
            </a:r>
            <a:r>
              <a:rPr lang="en-US" sz="3200" baseline="30000" dirty="0">
                <a:solidFill>
                  <a:srgbClr val="006F44"/>
                </a:solidFill>
                <a:effectLst/>
                <a:latin typeface="Source Sans Pro MC"/>
                <a:ea typeface="Times New Roman" panose="02020603050405020304" pitchFamily="18" charset="0"/>
                <a:cs typeface="Times New Roman" panose="02020603050405020304" pitchFamily="18" charset="0"/>
              </a:rPr>
              <a:t>†</a:t>
            </a:r>
            <a:endParaRPr lang="en-US" sz="3200" dirty="0">
              <a:solidFill>
                <a:srgbClr val="006F44"/>
              </a:solidFill>
            </a:endParaRPr>
          </a:p>
          <a:p>
            <a:pPr marL="346075" indent="-346075">
              <a:spcAft>
                <a:spcPts val="1200"/>
              </a:spcAft>
              <a:buFont typeface="Arial" panose="020B0604020202020204" pitchFamily="34" charset="0"/>
              <a:buChar char="•"/>
            </a:pPr>
            <a:r>
              <a:rPr lang="en-US" sz="2000" dirty="0">
                <a:solidFill>
                  <a:srgbClr val="006F44"/>
                </a:solidFill>
              </a:rPr>
              <a:t>Packed with nutrients from 10 purple and red superfruits</a:t>
            </a:r>
          </a:p>
          <a:p>
            <a:pPr marL="346075" indent="-346075">
              <a:spcAft>
                <a:spcPts val="1200"/>
              </a:spcAft>
              <a:buFont typeface="Arial" panose="020B0604020202020204" pitchFamily="34" charset="0"/>
              <a:buChar char="•"/>
            </a:pPr>
            <a:r>
              <a:rPr lang="en-US" sz="2000" dirty="0">
                <a:solidFill>
                  <a:srgbClr val="006F44"/>
                </a:solidFill>
              </a:rPr>
              <a:t>Contains natural vitamin C equal to 12 cups of blueberries</a:t>
            </a:r>
          </a:p>
        </p:txBody>
      </p:sp>
      <p:sp>
        <p:nvSpPr>
          <p:cNvPr id="6" name="TextBox 5">
            <a:extLst>
              <a:ext uri="{FF2B5EF4-FFF2-40B4-BE49-F238E27FC236}">
                <a16:creationId xmlns:a16="http://schemas.microsoft.com/office/drawing/2014/main" id="{0F77C52D-1996-4F47-B4FC-6D71D2E26A70}"/>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7" name="Picture 6" descr="Logo&#10;&#10;Description automatically generated">
            <a:extLst>
              <a:ext uri="{FF2B5EF4-FFF2-40B4-BE49-F238E27FC236}">
                <a16:creationId xmlns:a16="http://schemas.microsoft.com/office/drawing/2014/main" id="{4E6CC8C8-BED2-BB4F-948D-63E79DE579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20620" y="2011988"/>
            <a:ext cx="1451680" cy="1063356"/>
          </a:xfrm>
          <a:prstGeom prst="rect">
            <a:avLst/>
          </a:prstGeom>
          <a:effectLst>
            <a:outerShdw blurRad="50800" dist="38100" dir="2700000" algn="tl" rotWithShape="0">
              <a:prstClr val="black">
                <a:alpha val="40000"/>
              </a:prstClr>
            </a:outerShdw>
          </a:effectLst>
        </p:spPr>
      </p:pic>
      <p:pic>
        <p:nvPicPr>
          <p:cNvPr id="8" name="Picture 7" descr="A picture containing text, outdoor, sign&#10;&#10;Description automatically generated">
            <a:extLst>
              <a:ext uri="{FF2B5EF4-FFF2-40B4-BE49-F238E27FC236}">
                <a16:creationId xmlns:a16="http://schemas.microsoft.com/office/drawing/2014/main" id="{84FA0448-751F-9D47-9162-3239FB5605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8741" y="472296"/>
            <a:ext cx="1359317" cy="1358568"/>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C3FF6826-94B9-714B-9AE5-0B3B811E79E6}"/>
              </a:ext>
            </a:extLst>
          </p:cNvPr>
          <p:cNvSpPr/>
          <p:nvPr userDrawn="1"/>
        </p:nvSpPr>
        <p:spPr bwMode="auto">
          <a:xfrm>
            <a:off x="409545" y="605575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baseline="30000" dirty="0">
                <a:solidFill>
                  <a:schemeClr val="bg2"/>
                </a:solidFill>
                <a:effectLst/>
                <a:latin typeface="Source Sans Pro MC"/>
                <a:ea typeface="Times New Roman" panose="02020603050405020304" pitchFamily="18" charset="0"/>
                <a:cs typeface="Times New Roman" panose="02020603050405020304" pitchFamily="18" charset="0"/>
              </a:rPr>
              <a:t>†</a:t>
            </a:r>
            <a:r>
              <a:rPr lang="en-US" sz="800" dirty="0">
                <a:solidFill>
                  <a:schemeClr val="bg2"/>
                </a:solidFill>
                <a:effectLst/>
                <a:latin typeface="Arial" panose="020B0604020202020204" pitchFamily="34" charset="0"/>
                <a:ea typeface="Times New Roman" panose="02020603050405020304" pitchFamily="18" charset="0"/>
                <a:cs typeface="Arial" panose="020B0604020202020204" pitchFamily="34" charset="0"/>
              </a:rPr>
              <a:t>This </a:t>
            </a: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10" name="Rectangle 9">
            <a:extLst>
              <a:ext uri="{FF2B5EF4-FFF2-40B4-BE49-F238E27FC236}">
                <a16:creationId xmlns:a16="http://schemas.microsoft.com/office/drawing/2014/main" id="{8E0778F9-63A2-0544-A9EB-9CC87503635C}"/>
              </a:ext>
            </a:extLst>
          </p:cNvPr>
          <p:cNvSpPr/>
          <p:nvPr userDrawn="1"/>
        </p:nvSpPr>
        <p:spPr bwMode="auto">
          <a:xfrm>
            <a:off x="762000" y="4851581"/>
            <a:ext cx="4460449" cy="914400"/>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 name="TextBox 10">
            <a:extLst>
              <a:ext uri="{FF2B5EF4-FFF2-40B4-BE49-F238E27FC236}">
                <a16:creationId xmlns:a16="http://schemas.microsoft.com/office/drawing/2014/main" id="{6F16D588-A785-EE46-8A2A-0E4859232702}"/>
              </a:ext>
            </a:extLst>
          </p:cNvPr>
          <p:cNvSpPr txBox="1"/>
          <p:nvPr userDrawn="1"/>
        </p:nvSpPr>
        <p:spPr>
          <a:xfrm>
            <a:off x="852561" y="5076491"/>
            <a:ext cx="4190780" cy="400110"/>
          </a:xfrm>
          <a:prstGeom prst="rect">
            <a:avLst/>
          </a:prstGeom>
          <a:noFill/>
        </p:spPr>
        <p:txBody>
          <a:bodyPr wrap="square" rtlCol="0">
            <a:spAutoFit/>
          </a:bodyPr>
          <a:lstStyle/>
          <a:p>
            <a:r>
              <a:rPr lang="en-US" sz="2000" dirty="0">
                <a:solidFill>
                  <a:schemeClr val="bg1"/>
                </a:solidFill>
              </a:rPr>
              <a:t>Acerola cherries, elderberries</a:t>
            </a:r>
          </a:p>
        </p:txBody>
      </p:sp>
      <p:sp>
        <p:nvSpPr>
          <p:cNvPr id="12" name="Rectangle 11">
            <a:extLst>
              <a:ext uri="{FF2B5EF4-FFF2-40B4-BE49-F238E27FC236}">
                <a16:creationId xmlns:a16="http://schemas.microsoft.com/office/drawing/2014/main" id="{2262F84C-0E80-9F42-AF4F-E5BE55648DE3}"/>
              </a:ext>
            </a:extLst>
          </p:cNvPr>
          <p:cNvSpPr/>
          <p:nvPr userDrawn="1"/>
        </p:nvSpPr>
        <p:spPr bwMode="auto">
          <a:xfrm>
            <a:off x="762000" y="4548626"/>
            <a:ext cx="4460449" cy="302956"/>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3" name="TextBox 12">
            <a:extLst>
              <a:ext uri="{FF2B5EF4-FFF2-40B4-BE49-F238E27FC236}">
                <a16:creationId xmlns:a16="http://schemas.microsoft.com/office/drawing/2014/main" id="{C9797018-9D9B-A346-8E76-ABD35D3C32A2}"/>
              </a:ext>
            </a:extLst>
          </p:cNvPr>
          <p:cNvSpPr txBox="1"/>
          <p:nvPr userDrawn="1"/>
        </p:nvSpPr>
        <p:spPr>
          <a:xfrm>
            <a:off x="795998" y="4579790"/>
            <a:ext cx="4414926" cy="261610"/>
          </a:xfrm>
          <a:prstGeom prst="rect">
            <a:avLst/>
          </a:prstGeom>
          <a:noFill/>
        </p:spPr>
        <p:txBody>
          <a:bodyPr wrap="square" rtlCol="0">
            <a:spAutoFit/>
          </a:bodyPr>
          <a:lstStyle/>
          <a:p>
            <a:r>
              <a:rPr lang="en-US" sz="1100" b="1" dirty="0">
                <a:solidFill>
                  <a:schemeClr val="bg1"/>
                </a:solidFill>
              </a:rPr>
              <a:t>Grown on Nutrilite</a:t>
            </a:r>
            <a:r>
              <a:rPr lang="en-US" sz="1100" baseline="30000" dirty="0">
                <a:solidFill>
                  <a:schemeClr val="bg1"/>
                </a:solidFill>
              </a:rPr>
              <a:t>™</a:t>
            </a:r>
            <a:r>
              <a:rPr lang="en-US" sz="1100" b="1" dirty="0">
                <a:solidFill>
                  <a:schemeClr val="bg1"/>
                </a:solidFill>
              </a:rPr>
              <a:t> Certified Organic Farms and Partner Farms</a:t>
            </a:r>
            <a:endParaRPr lang="en-US" sz="1100" dirty="0">
              <a:solidFill>
                <a:schemeClr val="bg1"/>
              </a:solidFill>
            </a:endParaRPr>
          </a:p>
        </p:txBody>
      </p:sp>
      <p:sp>
        <p:nvSpPr>
          <p:cNvPr id="14" name="Rectangle 13">
            <a:extLst>
              <a:ext uri="{FF2B5EF4-FFF2-40B4-BE49-F238E27FC236}">
                <a16:creationId xmlns:a16="http://schemas.microsoft.com/office/drawing/2014/main" id="{F8C04256-3EC4-BE44-932A-8EA8B324B767}"/>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40337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lide 30">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food, vegetable, plant, fresh&#10;&#10;Description automatically generated">
            <a:extLst>
              <a:ext uri="{FF2B5EF4-FFF2-40B4-BE49-F238E27FC236}">
                <a16:creationId xmlns:a16="http://schemas.microsoft.com/office/drawing/2014/main" id="{CA3FF14C-F629-5E4B-A8DE-59ED63506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44389" cy="6858000"/>
          </a:xfrm>
          <a:prstGeom prst="rect">
            <a:avLst/>
          </a:prstGeom>
        </p:spPr>
      </p:pic>
      <p:pic>
        <p:nvPicPr>
          <p:cNvPr id="4" name="Graphic 3">
            <a:extLst>
              <a:ext uri="{FF2B5EF4-FFF2-40B4-BE49-F238E27FC236}">
                <a16:creationId xmlns:a16="http://schemas.microsoft.com/office/drawing/2014/main" id="{63DDA29F-B73D-8347-ACB3-C9E6CB19060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9924" y="6189434"/>
            <a:ext cx="2484274" cy="468096"/>
          </a:xfrm>
          <a:prstGeom prst="rect">
            <a:avLst/>
          </a:prstGeom>
        </p:spPr>
      </p:pic>
      <p:sp>
        <p:nvSpPr>
          <p:cNvPr id="6" name="TextBox 5">
            <a:extLst>
              <a:ext uri="{FF2B5EF4-FFF2-40B4-BE49-F238E27FC236}">
                <a16:creationId xmlns:a16="http://schemas.microsoft.com/office/drawing/2014/main" id="{86EA4203-7956-0949-9506-05292AB18F9D}"/>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7" name="CaixaDeTexto 6">
            <a:extLst>
              <a:ext uri="{FF2B5EF4-FFF2-40B4-BE49-F238E27FC236}">
                <a16:creationId xmlns:a16="http://schemas.microsoft.com/office/drawing/2014/main" id="{3DA81C22-9593-3A45-AF1E-EEE769507342}"/>
              </a:ext>
            </a:extLst>
          </p:cNvPr>
          <p:cNvSpPr txBox="1"/>
          <p:nvPr userDrawn="1"/>
        </p:nvSpPr>
        <p:spPr>
          <a:xfrm>
            <a:off x="6934380" y="2998752"/>
            <a:ext cx="4958115" cy="1200329"/>
          </a:xfrm>
          <a:prstGeom prst="rect">
            <a:avLst/>
          </a:prstGeom>
          <a:noFill/>
        </p:spPr>
        <p:txBody>
          <a:bodyPr wrap="square">
            <a:spAutoFit/>
          </a:bodyPr>
          <a:lstStyle/>
          <a:p>
            <a:pPr lvl="0" defTabSz="914400">
              <a:defRPr/>
            </a:pPr>
            <a:r>
              <a:rPr lang="en-US" sz="3600" b="1" dirty="0">
                <a:solidFill>
                  <a:srgbClr val="006F44"/>
                </a:solidFill>
                <a:latin typeface="Arial" panose="020B0604020202020204" pitchFamily="34" charset="0"/>
                <a:cs typeface="Arial" panose="020B0604020202020204" pitchFamily="34" charset="0"/>
              </a:rPr>
              <a:t>Men’s &amp; Women’s</a:t>
            </a:r>
            <a:br>
              <a:rPr lang="en-US" sz="3600" b="1" dirty="0">
                <a:solidFill>
                  <a:srgbClr val="006F44"/>
                </a:solidFill>
                <a:latin typeface="Arial" panose="020B0604020202020204" pitchFamily="34" charset="0"/>
                <a:cs typeface="Arial" panose="020B0604020202020204" pitchFamily="34" charset="0"/>
              </a:rPr>
            </a:br>
            <a:r>
              <a:rPr lang="en-US" sz="3600" b="1" dirty="0">
                <a:solidFill>
                  <a:srgbClr val="006F44"/>
                </a:solidFill>
                <a:latin typeface="Arial" panose="020B0604020202020204" pitchFamily="34" charset="0"/>
                <a:cs typeface="Arial" panose="020B0604020202020204" pitchFamily="34" charset="0"/>
              </a:rPr>
              <a:t>Daily Multi Gummies</a:t>
            </a:r>
            <a:endParaRPr lang="en-US" sz="3600" baseline="30000" dirty="0">
              <a:solidFill>
                <a:srgbClr val="006F44"/>
              </a:solidFill>
              <a:latin typeface="Arial" panose="020B0604020202020204" pitchFamily="34" charset="0"/>
              <a:cs typeface="Arial" panose="020B0604020202020204" pitchFamily="34" charset="0"/>
            </a:endParaRPr>
          </a:p>
        </p:txBody>
      </p:sp>
      <p:sp>
        <p:nvSpPr>
          <p:cNvPr id="8" name="CaixaDeTexto 6">
            <a:extLst>
              <a:ext uri="{FF2B5EF4-FFF2-40B4-BE49-F238E27FC236}">
                <a16:creationId xmlns:a16="http://schemas.microsoft.com/office/drawing/2014/main" id="{18B159DE-CF80-FF42-A1CA-9D6CB3B03ABE}"/>
              </a:ext>
            </a:extLst>
          </p:cNvPr>
          <p:cNvSpPr txBox="1"/>
          <p:nvPr userDrawn="1"/>
        </p:nvSpPr>
        <p:spPr>
          <a:xfrm>
            <a:off x="6956958" y="2542197"/>
            <a:ext cx="4118474" cy="400110"/>
          </a:xfrm>
          <a:prstGeom prst="rect">
            <a:avLst/>
          </a:prstGeom>
          <a:noFill/>
        </p:spPr>
        <p:txBody>
          <a:bodyPr wrap="square">
            <a:spAutoFit/>
          </a:bodyPr>
          <a:lstStyle/>
          <a:p>
            <a:pPr lvl="0" defTabSz="914400">
              <a:defRPr/>
            </a:pP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Nutrilite</a:t>
            </a:r>
            <a:r>
              <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rPr>
              <a:t>™</a:t>
            </a:r>
            <a:r>
              <a:rPr kumimoji="0" lang="en-US" sz="2000" i="0" u="none" strike="noStrike" kern="1200" cap="none" spc="0" normalizeH="0" baseline="0" noProof="0" dirty="0">
                <a:ln>
                  <a:noFill/>
                </a:ln>
                <a:solidFill>
                  <a:srgbClr val="006F44"/>
                </a:solidFill>
                <a:effectLst/>
                <a:uLnTx/>
                <a:uFillTx/>
                <a:latin typeface="Arial" panose="020B0604020202020204" pitchFamily="34" charset="0"/>
                <a:ea typeface="+mn-ea"/>
                <a:cs typeface="Arial" panose="020B0604020202020204" pitchFamily="34" charset="0"/>
              </a:rPr>
              <a:t> Organics</a:t>
            </a:r>
            <a:endParaRPr kumimoji="0" lang="en-US" sz="2000" i="0" u="none" strike="noStrike" kern="1200" cap="none" spc="0" normalizeH="0" baseline="30000" noProof="0" dirty="0">
              <a:ln>
                <a:noFill/>
              </a:ln>
              <a:solidFill>
                <a:srgbClr val="006F44"/>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8B95FE5-56A3-2748-A76A-618DBEF9824D}"/>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604004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lide 3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CaixaDeTexto 6">
            <a:extLst>
              <a:ext uri="{FF2B5EF4-FFF2-40B4-BE49-F238E27FC236}">
                <a16:creationId xmlns:a16="http://schemas.microsoft.com/office/drawing/2014/main" id="{348F119B-EB0F-8147-89A5-8EF038275163}"/>
              </a:ext>
            </a:extLst>
          </p:cNvPr>
          <p:cNvSpPr txBox="1"/>
          <p:nvPr userDrawn="1"/>
        </p:nvSpPr>
        <p:spPr>
          <a:xfrm>
            <a:off x="768746" y="1327330"/>
            <a:ext cx="4567936" cy="1077218"/>
          </a:xfrm>
          <a:prstGeom prst="rect">
            <a:avLst/>
          </a:prstGeom>
          <a:noFill/>
        </p:spPr>
        <p:txBody>
          <a:bodyPr wrap="square">
            <a:spAutoFit/>
          </a:bodyPr>
          <a:lstStyle/>
          <a:p>
            <a:pPr>
              <a:spcAft>
                <a:spcPts val="1800"/>
              </a:spcAft>
            </a:pPr>
            <a:r>
              <a:rPr lang="en-US" sz="3200" dirty="0">
                <a:solidFill>
                  <a:srgbClr val="006F44"/>
                </a:solidFill>
              </a:rPr>
              <a:t>Fueling a man’s day </a:t>
            </a:r>
            <a:br>
              <a:rPr lang="en-US" sz="3200" dirty="0">
                <a:solidFill>
                  <a:srgbClr val="006F44"/>
                </a:solidFill>
              </a:rPr>
            </a:br>
            <a:r>
              <a:rPr lang="en-US" sz="3200" dirty="0">
                <a:solidFill>
                  <a:srgbClr val="006F44"/>
                </a:solidFill>
              </a:rPr>
              <a:t>for better tomorrows</a:t>
            </a:r>
          </a:p>
        </p:txBody>
      </p:sp>
      <p:sp>
        <p:nvSpPr>
          <p:cNvPr id="4" name="TextBox 3">
            <a:extLst>
              <a:ext uri="{FF2B5EF4-FFF2-40B4-BE49-F238E27FC236}">
                <a16:creationId xmlns:a16="http://schemas.microsoft.com/office/drawing/2014/main" id="{24B77F60-2EED-864E-90B1-89F958FDFDB7}"/>
              </a:ext>
            </a:extLst>
          </p:cNvPr>
          <p:cNvSpPr txBox="1"/>
          <p:nvPr userDrawn="1"/>
        </p:nvSpPr>
        <p:spPr>
          <a:xfrm>
            <a:off x="658587" y="3610746"/>
            <a:ext cx="1068170" cy="292388"/>
          </a:xfrm>
          <a:prstGeom prst="rect">
            <a:avLst/>
          </a:prstGeom>
          <a:noFill/>
        </p:spPr>
        <p:txBody>
          <a:bodyPr wrap="square" rtlCol="0">
            <a:spAutoFit/>
          </a:bodyPr>
          <a:lstStyle/>
          <a:p>
            <a:pPr algn="ctr"/>
            <a:r>
              <a:rPr lang="en-US" sz="1300" b="1" dirty="0">
                <a:solidFill>
                  <a:srgbClr val="006F44"/>
                </a:solidFill>
              </a:rPr>
              <a:t>Immunity</a:t>
            </a:r>
          </a:p>
        </p:txBody>
      </p:sp>
      <p:sp>
        <p:nvSpPr>
          <p:cNvPr id="6" name="TextBox 5">
            <a:extLst>
              <a:ext uri="{FF2B5EF4-FFF2-40B4-BE49-F238E27FC236}">
                <a16:creationId xmlns:a16="http://schemas.microsoft.com/office/drawing/2014/main" id="{E7651A3A-14CA-F948-B8C8-8E83937A9305}"/>
              </a:ext>
            </a:extLst>
          </p:cNvPr>
          <p:cNvSpPr txBox="1"/>
          <p:nvPr userDrawn="1"/>
        </p:nvSpPr>
        <p:spPr>
          <a:xfrm>
            <a:off x="1766089" y="3610746"/>
            <a:ext cx="978472" cy="292388"/>
          </a:xfrm>
          <a:prstGeom prst="rect">
            <a:avLst/>
          </a:prstGeom>
          <a:noFill/>
        </p:spPr>
        <p:txBody>
          <a:bodyPr wrap="square" rtlCol="0">
            <a:spAutoFit/>
          </a:bodyPr>
          <a:lstStyle/>
          <a:p>
            <a:pPr algn="ctr"/>
            <a:r>
              <a:rPr lang="en-US" sz="1300" b="1" dirty="0">
                <a:solidFill>
                  <a:srgbClr val="006F44"/>
                </a:solidFill>
              </a:rPr>
              <a:t>Energy</a:t>
            </a:r>
          </a:p>
        </p:txBody>
      </p:sp>
      <p:sp>
        <p:nvSpPr>
          <p:cNvPr id="7" name="TextBox 6">
            <a:extLst>
              <a:ext uri="{FF2B5EF4-FFF2-40B4-BE49-F238E27FC236}">
                <a16:creationId xmlns:a16="http://schemas.microsoft.com/office/drawing/2014/main" id="{789D46EC-3180-E544-8F0D-037355D30722}"/>
              </a:ext>
            </a:extLst>
          </p:cNvPr>
          <p:cNvSpPr txBox="1"/>
          <p:nvPr userDrawn="1"/>
        </p:nvSpPr>
        <p:spPr>
          <a:xfrm>
            <a:off x="2809117" y="3614006"/>
            <a:ext cx="1006808" cy="292388"/>
          </a:xfrm>
          <a:prstGeom prst="rect">
            <a:avLst/>
          </a:prstGeom>
          <a:noFill/>
        </p:spPr>
        <p:txBody>
          <a:bodyPr wrap="square" rtlCol="0">
            <a:spAutoFit/>
          </a:bodyPr>
          <a:lstStyle/>
          <a:p>
            <a:pPr algn="ctr"/>
            <a:r>
              <a:rPr lang="en-US" sz="1300" b="1" dirty="0">
                <a:solidFill>
                  <a:srgbClr val="006F44"/>
                </a:solidFill>
              </a:rPr>
              <a:t>Muscle</a:t>
            </a:r>
          </a:p>
        </p:txBody>
      </p:sp>
      <p:sp>
        <p:nvSpPr>
          <p:cNvPr id="8" name="TextBox 7">
            <a:extLst>
              <a:ext uri="{FF2B5EF4-FFF2-40B4-BE49-F238E27FC236}">
                <a16:creationId xmlns:a16="http://schemas.microsoft.com/office/drawing/2014/main" id="{7781DC33-D6D2-A847-9D2F-FC107FB5B0DE}"/>
              </a:ext>
            </a:extLst>
          </p:cNvPr>
          <p:cNvSpPr txBox="1"/>
          <p:nvPr userDrawn="1"/>
        </p:nvSpPr>
        <p:spPr>
          <a:xfrm>
            <a:off x="3743127" y="3610746"/>
            <a:ext cx="1253561" cy="292388"/>
          </a:xfrm>
          <a:prstGeom prst="rect">
            <a:avLst/>
          </a:prstGeom>
          <a:noFill/>
        </p:spPr>
        <p:txBody>
          <a:bodyPr wrap="square" rtlCol="0">
            <a:spAutoFit/>
          </a:bodyPr>
          <a:lstStyle/>
          <a:p>
            <a:pPr algn="ctr"/>
            <a:r>
              <a:rPr lang="en-US" sz="1300" b="1" dirty="0">
                <a:solidFill>
                  <a:srgbClr val="006F44"/>
                </a:solidFill>
              </a:rPr>
              <a:t>Heart Health</a:t>
            </a:r>
          </a:p>
        </p:txBody>
      </p:sp>
      <p:pic>
        <p:nvPicPr>
          <p:cNvPr id="9" name="Picture 8" descr="A picture containing person, outdoor&#10;&#10;Description automatically generated">
            <a:extLst>
              <a:ext uri="{FF2B5EF4-FFF2-40B4-BE49-F238E27FC236}">
                <a16:creationId xmlns:a16="http://schemas.microsoft.com/office/drawing/2014/main" id="{94001293-C514-C34F-804C-9C309394C5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26706" y="0"/>
            <a:ext cx="5565291" cy="6858000"/>
          </a:xfrm>
          <a:prstGeom prst="rect">
            <a:avLst/>
          </a:prstGeom>
        </p:spPr>
      </p:pic>
      <p:sp>
        <p:nvSpPr>
          <p:cNvPr id="10" name="TextBox 9">
            <a:extLst>
              <a:ext uri="{FF2B5EF4-FFF2-40B4-BE49-F238E27FC236}">
                <a16:creationId xmlns:a16="http://schemas.microsoft.com/office/drawing/2014/main" id="{1C69E73F-1E19-2A4A-963D-F20B712C1B1B}"/>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grpSp>
        <p:nvGrpSpPr>
          <p:cNvPr id="11" name="Group 10">
            <a:extLst>
              <a:ext uri="{FF2B5EF4-FFF2-40B4-BE49-F238E27FC236}">
                <a16:creationId xmlns:a16="http://schemas.microsoft.com/office/drawing/2014/main" id="{2F5BFCFC-5DC5-8B46-B27C-FCB2AEF6E961}"/>
              </a:ext>
            </a:extLst>
          </p:cNvPr>
          <p:cNvGrpSpPr/>
          <p:nvPr userDrawn="1"/>
        </p:nvGrpSpPr>
        <p:grpSpPr>
          <a:xfrm>
            <a:off x="826304" y="2758626"/>
            <a:ext cx="748146" cy="748146"/>
            <a:chOff x="982608" y="1723292"/>
            <a:chExt cx="1084470" cy="1084470"/>
          </a:xfrm>
        </p:grpSpPr>
        <p:sp>
          <p:nvSpPr>
            <p:cNvPr id="12" name="Oval 11">
              <a:extLst>
                <a:ext uri="{FF2B5EF4-FFF2-40B4-BE49-F238E27FC236}">
                  <a16:creationId xmlns:a16="http://schemas.microsoft.com/office/drawing/2014/main" id="{B44168CE-58A3-0C43-96B2-7DFF3B6882E4}"/>
                </a:ext>
              </a:extLst>
            </p:cNvPr>
            <p:cNvSpPr/>
            <p:nvPr/>
          </p:nvSpPr>
          <p:spPr bwMode="auto">
            <a:xfrm>
              <a:off x="982608" y="1723292"/>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13" name="Graphic 12">
              <a:extLst>
                <a:ext uri="{FF2B5EF4-FFF2-40B4-BE49-F238E27FC236}">
                  <a16:creationId xmlns:a16="http://schemas.microsoft.com/office/drawing/2014/main" id="{71755C6F-8819-2442-A5F7-856CBA1A01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0715" y="2041189"/>
              <a:ext cx="448654" cy="475045"/>
            </a:xfrm>
            <a:prstGeom prst="rect">
              <a:avLst/>
            </a:prstGeom>
          </p:spPr>
        </p:pic>
      </p:grpSp>
      <p:grpSp>
        <p:nvGrpSpPr>
          <p:cNvPr id="14" name="Group 13">
            <a:extLst>
              <a:ext uri="{FF2B5EF4-FFF2-40B4-BE49-F238E27FC236}">
                <a16:creationId xmlns:a16="http://schemas.microsoft.com/office/drawing/2014/main" id="{91139782-6DCC-6943-82CA-E0D50218E7C2}"/>
              </a:ext>
            </a:extLst>
          </p:cNvPr>
          <p:cNvGrpSpPr/>
          <p:nvPr userDrawn="1"/>
        </p:nvGrpSpPr>
        <p:grpSpPr>
          <a:xfrm>
            <a:off x="1882376" y="2758626"/>
            <a:ext cx="748146" cy="748146"/>
            <a:chOff x="2994212" y="1723292"/>
            <a:chExt cx="1084470" cy="1084470"/>
          </a:xfrm>
        </p:grpSpPr>
        <p:sp>
          <p:nvSpPr>
            <p:cNvPr id="15" name="Oval 14">
              <a:extLst>
                <a:ext uri="{FF2B5EF4-FFF2-40B4-BE49-F238E27FC236}">
                  <a16:creationId xmlns:a16="http://schemas.microsoft.com/office/drawing/2014/main" id="{92B8B5C8-0FC4-2844-9442-3CD5428C61CA}"/>
                </a:ext>
              </a:extLst>
            </p:cNvPr>
            <p:cNvSpPr/>
            <p:nvPr/>
          </p:nvSpPr>
          <p:spPr bwMode="auto">
            <a:xfrm>
              <a:off x="2994212" y="1723292"/>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16" name="Graphic 15">
              <a:extLst>
                <a:ext uri="{FF2B5EF4-FFF2-40B4-BE49-F238E27FC236}">
                  <a16:creationId xmlns:a16="http://schemas.microsoft.com/office/drawing/2014/main" id="{1C27F960-D474-9A4B-8DDF-8D43862A50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9512" y="2097076"/>
              <a:ext cx="343088" cy="395871"/>
            </a:xfrm>
            <a:prstGeom prst="rect">
              <a:avLst/>
            </a:prstGeom>
          </p:spPr>
        </p:pic>
      </p:grpSp>
      <p:grpSp>
        <p:nvGrpSpPr>
          <p:cNvPr id="17" name="Group 16">
            <a:extLst>
              <a:ext uri="{FF2B5EF4-FFF2-40B4-BE49-F238E27FC236}">
                <a16:creationId xmlns:a16="http://schemas.microsoft.com/office/drawing/2014/main" id="{64D20B35-43CF-4F4D-8908-8E8ED91D4E91}"/>
              </a:ext>
            </a:extLst>
          </p:cNvPr>
          <p:cNvGrpSpPr/>
          <p:nvPr userDrawn="1"/>
        </p:nvGrpSpPr>
        <p:grpSpPr>
          <a:xfrm>
            <a:off x="2938448" y="2758626"/>
            <a:ext cx="748146" cy="748146"/>
            <a:chOff x="982608" y="3647281"/>
            <a:chExt cx="1084470" cy="1084470"/>
          </a:xfrm>
        </p:grpSpPr>
        <p:sp>
          <p:nvSpPr>
            <p:cNvPr id="18" name="Oval 17">
              <a:extLst>
                <a:ext uri="{FF2B5EF4-FFF2-40B4-BE49-F238E27FC236}">
                  <a16:creationId xmlns:a16="http://schemas.microsoft.com/office/drawing/2014/main" id="{45BBF973-F385-D44B-94E6-8B53679B8F19}"/>
                </a:ext>
              </a:extLst>
            </p:cNvPr>
            <p:cNvSpPr/>
            <p:nvPr/>
          </p:nvSpPr>
          <p:spPr bwMode="auto">
            <a:xfrm>
              <a:off x="982608" y="3647281"/>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19" name="Graphic 18">
              <a:extLst>
                <a:ext uri="{FF2B5EF4-FFF2-40B4-BE49-F238E27FC236}">
                  <a16:creationId xmlns:a16="http://schemas.microsoft.com/office/drawing/2014/main" id="{183B9C94-8F0D-3443-9548-6ADC64CE8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8588" y="4043234"/>
              <a:ext cx="501436" cy="316696"/>
            </a:xfrm>
            <a:prstGeom prst="rect">
              <a:avLst/>
            </a:prstGeom>
          </p:spPr>
        </p:pic>
      </p:grpSp>
      <p:grpSp>
        <p:nvGrpSpPr>
          <p:cNvPr id="20" name="Group 19">
            <a:extLst>
              <a:ext uri="{FF2B5EF4-FFF2-40B4-BE49-F238E27FC236}">
                <a16:creationId xmlns:a16="http://schemas.microsoft.com/office/drawing/2014/main" id="{3BEC3130-00E2-C647-AA08-221A9B42F3E1}"/>
              </a:ext>
            </a:extLst>
          </p:cNvPr>
          <p:cNvGrpSpPr/>
          <p:nvPr userDrawn="1"/>
        </p:nvGrpSpPr>
        <p:grpSpPr>
          <a:xfrm>
            <a:off x="3994519" y="2758626"/>
            <a:ext cx="748146" cy="748146"/>
            <a:chOff x="2994212" y="3647281"/>
            <a:chExt cx="1084470" cy="1084470"/>
          </a:xfrm>
        </p:grpSpPr>
        <p:sp>
          <p:nvSpPr>
            <p:cNvPr id="21" name="Oval 20">
              <a:extLst>
                <a:ext uri="{FF2B5EF4-FFF2-40B4-BE49-F238E27FC236}">
                  <a16:creationId xmlns:a16="http://schemas.microsoft.com/office/drawing/2014/main" id="{D9D8F213-2BC8-694D-86C6-2C4293DBB548}"/>
                </a:ext>
              </a:extLst>
            </p:cNvPr>
            <p:cNvSpPr/>
            <p:nvPr/>
          </p:nvSpPr>
          <p:spPr bwMode="auto">
            <a:xfrm>
              <a:off x="2994212" y="3647281"/>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22" name="Graphic 21">
              <a:extLst>
                <a:ext uri="{FF2B5EF4-FFF2-40B4-BE49-F238E27FC236}">
                  <a16:creationId xmlns:a16="http://schemas.microsoft.com/office/drawing/2014/main" id="{5A3FD01C-A715-8649-B6F8-1FE988337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7035" y="4011843"/>
              <a:ext cx="475045" cy="422262"/>
            </a:xfrm>
            <a:prstGeom prst="rect">
              <a:avLst/>
            </a:prstGeom>
          </p:spPr>
        </p:pic>
      </p:grpSp>
      <p:pic>
        <p:nvPicPr>
          <p:cNvPr id="23" name="Picture 22" descr="Logo&#10;&#10;Description automatically generated">
            <a:extLst>
              <a:ext uri="{FF2B5EF4-FFF2-40B4-BE49-F238E27FC236}">
                <a16:creationId xmlns:a16="http://schemas.microsoft.com/office/drawing/2014/main" id="{AF17BCCA-2700-534C-9F86-102131527CD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905628" y="2011988"/>
            <a:ext cx="1451680" cy="1063356"/>
          </a:xfrm>
          <a:prstGeom prst="rect">
            <a:avLst/>
          </a:prstGeom>
          <a:effectLst>
            <a:outerShdw blurRad="50800" dist="38100" dir="2700000" algn="tl" rotWithShape="0">
              <a:prstClr val="black">
                <a:alpha val="40000"/>
              </a:prstClr>
            </a:outerShdw>
          </a:effectLst>
        </p:spPr>
      </p:pic>
      <p:pic>
        <p:nvPicPr>
          <p:cNvPr id="24" name="Picture 23" descr="A picture containing text, outdoor, sign&#10;&#10;Description automatically generated">
            <a:extLst>
              <a:ext uri="{FF2B5EF4-FFF2-40B4-BE49-F238E27FC236}">
                <a16:creationId xmlns:a16="http://schemas.microsoft.com/office/drawing/2014/main" id="{8895D104-2236-6B44-90F5-247AF17A36B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953749" y="472296"/>
            <a:ext cx="1359317" cy="1358568"/>
          </a:xfrm>
          <a:prstGeom prst="rect">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68E85193-46FF-AF4F-B0A3-AC07549504F0}"/>
              </a:ext>
            </a:extLst>
          </p:cNvPr>
          <p:cNvSpPr/>
          <p:nvPr userDrawn="1"/>
        </p:nvSpPr>
        <p:spPr bwMode="auto">
          <a:xfrm>
            <a:off x="762000" y="4851581"/>
            <a:ext cx="4460449" cy="914400"/>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6" name="TextBox 25">
            <a:extLst>
              <a:ext uri="{FF2B5EF4-FFF2-40B4-BE49-F238E27FC236}">
                <a16:creationId xmlns:a16="http://schemas.microsoft.com/office/drawing/2014/main" id="{686B3BFB-B9F3-B747-83CB-477C264D7DF5}"/>
              </a:ext>
            </a:extLst>
          </p:cNvPr>
          <p:cNvSpPr txBox="1"/>
          <p:nvPr userDrawn="1"/>
        </p:nvSpPr>
        <p:spPr>
          <a:xfrm>
            <a:off x="852561" y="4927803"/>
            <a:ext cx="4190780" cy="707886"/>
          </a:xfrm>
          <a:prstGeom prst="rect">
            <a:avLst/>
          </a:prstGeom>
          <a:noFill/>
        </p:spPr>
        <p:txBody>
          <a:bodyPr wrap="square" rtlCol="0">
            <a:spAutoFit/>
          </a:bodyPr>
          <a:lstStyle/>
          <a:p>
            <a:r>
              <a:rPr lang="en-US" sz="2000" dirty="0">
                <a:solidFill>
                  <a:schemeClr val="bg1"/>
                </a:solidFill>
              </a:rPr>
              <a:t>Tomatoes, acerola cherries, </a:t>
            </a:r>
            <a:br>
              <a:rPr lang="en-US" sz="2000" dirty="0">
                <a:solidFill>
                  <a:schemeClr val="bg1"/>
                </a:solidFill>
              </a:rPr>
            </a:br>
            <a:r>
              <a:rPr lang="en-US" sz="2000" dirty="0">
                <a:solidFill>
                  <a:schemeClr val="bg1"/>
                </a:solidFill>
              </a:rPr>
              <a:t>purple carrots</a:t>
            </a:r>
          </a:p>
        </p:txBody>
      </p:sp>
      <p:sp>
        <p:nvSpPr>
          <p:cNvPr id="27" name="Rectangle 26">
            <a:extLst>
              <a:ext uri="{FF2B5EF4-FFF2-40B4-BE49-F238E27FC236}">
                <a16:creationId xmlns:a16="http://schemas.microsoft.com/office/drawing/2014/main" id="{ABF05C2D-32ED-3443-9DA7-B4AF653E3902}"/>
              </a:ext>
            </a:extLst>
          </p:cNvPr>
          <p:cNvSpPr/>
          <p:nvPr userDrawn="1"/>
        </p:nvSpPr>
        <p:spPr bwMode="auto">
          <a:xfrm>
            <a:off x="762000" y="4548626"/>
            <a:ext cx="4460449" cy="302956"/>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8" name="TextBox 27">
            <a:extLst>
              <a:ext uri="{FF2B5EF4-FFF2-40B4-BE49-F238E27FC236}">
                <a16:creationId xmlns:a16="http://schemas.microsoft.com/office/drawing/2014/main" id="{B5DE77A7-5F0B-E141-B496-7055D12BD21B}"/>
              </a:ext>
            </a:extLst>
          </p:cNvPr>
          <p:cNvSpPr txBox="1"/>
          <p:nvPr userDrawn="1"/>
        </p:nvSpPr>
        <p:spPr>
          <a:xfrm>
            <a:off x="795998" y="4579790"/>
            <a:ext cx="4414926" cy="261610"/>
          </a:xfrm>
          <a:prstGeom prst="rect">
            <a:avLst/>
          </a:prstGeom>
          <a:noFill/>
        </p:spPr>
        <p:txBody>
          <a:bodyPr wrap="square" rtlCol="0">
            <a:spAutoFit/>
          </a:bodyPr>
          <a:lstStyle/>
          <a:p>
            <a:r>
              <a:rPr lang="en-US" sz="1100" b="1" dirty="0">
                <a:solidFill>
                  <a:schemeClr val="bg1"/>
                </a:solidFill>
              </a:rPr>
              <a:t>Grown on Nutrilite</a:t>
            </a:r>
            <a:r>
              <a:rPr lang="en-US" sz="1100" baseline="30000" dirty="0">
                <a:solidFill>
                  <a:schemeClr val="bg1"/>
                </a:solidFill>
              </a:rPr>
              <a:t>™</a:t>
            </a:r>
            <a:r>
              <a:rPr lang="en-US" sz="1100" b="1" dirty="0">
                <a:solidFill>
                  <a:schemeClr val="bg1"/>
                </a:solidFill>
              </a:rPr>
              <a:t> Certified Organic Farms and Partner Farms</a:t>
            </a:r>
            <a:endParaRPr lang="en-US" sz="1100" dirty="0">
              <a:solidFill>
                <a:schemeClr val="bg1"/>
              </a:solidFill>
            </a:endParaRPr>
          </a:p>
        </p:txBody>
      </p:sp>
      <p:sp>
        <p:nvSpPr>
          <p:cNvPr id="29" name="Rectangle 28">
            <a:extLst>
              <a:ext uri="{FF2B5EF4-FFF2-40B4-BE49-F238E27FC236}">
                <a16:creationId xmlns:a16="http://schemas.microsoft.com/office/drawing/2014/main" id="{B2C73132-4532-AF42-8C8C-2A464E0EE9D3}"/>
              </a:ext>
            </a:extLst>
          </p:cNvPr>
          <p:cNvSpPr/>
          <p:nvPr userDrawn="1"/>
        </p:nvSpPr>
        <p:spPr bwMode="auto">
          <a:xfrm>
            <a:off x="409545" y="605575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2"/>
                </a:solidFill>
                <a:effectLst/>
                <a:latin typeface="Arial" panose="020B0604020202020204" pitchFamily="34" charset="0"/>
                <a:ea typeface="Times New Roman" panose="02020603050405020304" pitchFamily="18" charset="0"/>
                <a:cs typeface="Arial" panose="020B0604020202020204" pitchFamily="34" charset="0"/>
              </a:rPr>
              <a:t>This </a:t>
            </a: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30" name="Rectangle 29">
            <a:extLst>
              <a:ext uri="{FF2B5EF4-FFF2-40B4-BE49-F238E27FC236}">
                <a16:creationId xmlns:a16="http://schemas.microsoft.com/office/drawing/2014/main" id="{7BBC1BAD-B770-B94C-A6AB-D567CAE7D897}"/>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843967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lide 3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CaixaDeTexto 6">
            <a:extLst>
              <a:ext uri="{FF2B5EF4-FFF2-40B4-BE49-F238E27FC236}">
                <a16:creationId xmlns:a16="http://schemas.microsoft.com/office/drawing/2014/main" id="{A5D907C6-B73B-F044-BC30-EDE123E9403D}"/>
              </a:ext>
            </a:extLst>
          </p:cNvPr>
          <p:cNvSpPr txBox="1"/>
          <p:nvPr userDrawn="1"/>
        </p:nvSpPr>
        <p:spPr>
          <a:xfrm>
            <a:off x="762000" y="841378"/>
            <a:ext cx="4567936" cy="1569660"/>
          </a:xfrm>
          <a:prstGeom prst="rect">
            <a:avLst/>
          </a:prstGeom>
          <a:noFill/>
        </p:spPr>
        <p:txBody>
          <a:bodyPr wrap="square">
            <a:spAutoFit/>
          </a:bodyPr>
          <a:lstStyle/>
          <a:p>
            <a:pPr>
              <a:spcAft>
                <a:spcPts val="1800"/>
              </a:spcAft>
            </a:pPr>
            <a:r>
              <a:rPr lang="en-US" sz="3200" dirty="0">
                <a:solidFill>
                  <a:srgbClr val="006F44"/>
                </a:solidFill>
              </a:rPr>
              <a:t>Meeting women’s nutritional needs naturally and organically</a:t>
            </a:r>
          </a:p>
        </p:txBody>
      </p:sp>
      <p:pic>
        <p:nvPicPr>
          <p:cNvPr id="4" name="Picture 3" descr="A person holding a jar of food&#10;&#10;Description automatically generated with low confidence">
            <a:extLst>
              <a:ext uri="{FF2B5EF4-FFF2-40B4-BE49-F238E27FC236}">
                <a16:creationId xmlns:a16="http://schemas.microsoft.com/office/drawing/2014/main" id="{84BDA5D8-F0B6-FA40-92D6-FBDE703BFB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26706" y="0"/>
            <a:ext cx="5565293" cy="6858000"/>
          </a:xfrm>
          <a:prstGeom prst="rect">
            <a:avLst/>
          </a:prstGeom>
        </p:spPr>
      </p:pic>
      <p:sp>
        <p:nvSpPr>
          <p:cNvPr id="6" name="TextBox 5">
            <a:extLst>
              <a:ext uri="{FF2B5EF4-FFF2-40B4-BE49-F238E27FC236}">
                <a16:creationId xmlns:a16="http://schemas.microsoft.com/office/drawing/2014/main" id="{1E6669F6-C5CB-6E40-B359-1753ADBB31F1}"/>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7" name="Picture 6" descr="Logo&#10;&#10;Description automatically generated">
            <a:extLst>
              <a:ext uri="{FF2B5EF4-FFF2-40B4-BE49-F238E27FC236}">
                <a16:creationId xmlns:a16="http://schemas.microsoft.com/office/drawing/2014/main" id="{4F871D37-5B21-5E44-A189-DF44D9B460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5628" y="2011988"/>
            <a:ext cx="1451680" cy="1063356"/>
          </a:xfrm>
          <a:prstGeom prst="rect">
            <a:avLst/>
          </a:prstGeom>
          <a:effectLst>
            <a:outerShdw blurRad="50800" dist="38100" dir="2700000" algn="tl" rotWithShape="0">
              <a:prstClr val="black">
                <a:alpha val="40000"/>
              </a:prstClr>
            </a:outerShdw>
          </a:effectLst>
        </p:spPr>
      </p:pic>
      <p:pic>
        <p:nvPicPr>
          <p:cNvPr id="8" name="Picture 7" descr="A picture containing text, outdoor, sign&#10;&#10;Description automatically generated">
            <a:extLst>
              <a:ext uri="{FF2B5EF4-FFF2-40B4-BE49-F238E27FC236}">
                <a16:creationId xmlns:a16="http://schemas.microsoft.com/office/drawing/2014/main" id="{6BED7CE7-9AE3-ED4E-9FD8-63F8630D81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53749" y="472296"/>
            <a:ext cx="1359317" cy="135856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60FCB1-F723-D744-B470-86C585F4EB3F}"/>
              </a:ext>
            </a:extLst>
          </p:cNvPr>
          <p:cNvSpPr txBox="1"/>
          <p:nvPr userDrawn="1"/>
        </p:nvSpPr>
        <p:spPr>
          <a:xfrm>
            <a:off x="658587" y="3610746"/>
            <a:ext cx="1068170" cy="292388"/>
          </a:xfrm>
          <a:prstGeom prst="rect">
            <a:avLst/>
          </a:prstGeom>
          <a:noFill/>
        </p:spPr>
        <p:txBody>
          <a:bodyPr wrap="square" rtlCol="0">
            <a:spAutoFit/>
          </a:bodyPr>
          <a:lstStyle/>
          <a:p>
            <a:pPr algn="ctr"/>
            <a:r>
              <a:rPr lang="en-US" sz="1300" b="1" dirty="0">
                <a:solidFill>
                  <a:srgbClr val="006F44"/>
                </a:solidFill>
              </a:rPr>
              <a:t>Immunity</a:t>
            </a:r>
          </a:p>
        </p:txBody>
      </p:sp>
      <p:sp>
        <p:nvSpPr>
          <p:cNvPr id="10" name="TextBox 9">
            <a:extLst>
              <a:ext uri="{FF2B5EF4-FFF2-40B4-BE49-F238E27FC236}">
                <a16:creationId xmlns:a16="http://schemas.microsoft.com/office/drawing/2014/main" id="{FAD64E9A-86C5-874A-B560-045C223F1194}"/>
              </a:ext>
            </a:extLst>
          </p:cNvPr>
          <p:cNvSpPr txBox="1"/>
          <p:nvPr userDrawn="1"/>
        </p:nvSpPr>
        <p:spPr>
          <a:xfrm>
            <a:off x="1766089" y="3610746"/>
            <a:ext cx="978472" cy="292388"/>
          </a:xfrm>
          <a:prstGeom prst="rect">
            <a:avLst/>
          </a:prstGeom>
          <a:noFill/>
        </p:spPr>
        <p:txBody>
          <a:bodyPr wrap="square" rtlCol="0">
            <a:spAutoFit/>
          </a:bodyPr>
          <a:lstStyle/>
          <a:p>
            <a:pPr algn="ctr"/>
            <a:r>
              <a:rPr lang="en-US" sz="1300" b="1" dirty="0">
                <a:solidFill>
                  <a:srgbClr val="006F44"/>
                </a:solidFill>
              </a:rPr>
              <a:t>Energy</a:t>
            </a:r>
          </a:p>
        </p:txBody>
      </p:sp>
      <p:sp>
        <p:nvSpPr>
          <p:cNvPr id="11" name="TextBox 10">
            <a:extLst>
              <a:ext uri="{FF2B5EF4-FFF2-40B4-BE49-F238E27FC236}">
                <a16:creationId xmlns:a16="http://schemas.microsoft.com/office/drawing/2014/main" id="{AAFAD71B-18BF-8642-B3CC-9AD1A5EC5E97}"/>
              </a:ext>
            </a:extLst>
          </p:cNvPr>
          <p:cNvSpPr txBox="1"/>
          <p:nvPr userDrawn="1"/>
        </p:nvSpPr>
        <p:spPr>
          <a:xfrm>
            <a:off x="2809117" y="3614006"/>
            <a:ext cx="1006808" cy="292388"/>
          </a:xfrm>
          <a:prstGeom prst="rect">
            <a:avLst/>
          </a:prstGeom>
          <a:noFill/>
        </p:spPr>
        <p:txBody>
          <a:bodyPr wrap="square" rtlCol="0">
            <a:spAutoFit/>
          </a:bodyPr>
          <a:lstStyle/>
          <a:p>
            <a:pPr algn="ctr"/>
            <a:r>
              <a:rPr lang="en-US" sz="1300" b="1" dirty="0">
                <a:solidFill>
                  <a:srgbClr val="006F44"/>
                </a:solidFill>
              </a:rPr>
              <a:t>Eye</a:t>
            </a:r>
          </a:p>
        </p:txBody>
      </p:sp>
      <p:sp>
        <p:nvSpPr>
          <p:cNvPr id="12" name="TextBox 11">
            <a:extLst>
              <a:ext uri="{FF2B5EF4-FFF2-40B4-BE49-F238E27FC236}">
                <a16:creationId xmlns:a16="http://schemas.microsoft.com/office/drawing/2014/main" id="{21997AD3-3D95-B540-A0DC-7D1A9D2C83ED}"/>
              </a:ext>
            </a:extLst>
          </p:cNvPr>
          <p:cNvSpPr txBox="1"/>
          <p:nvPr userDrawn="1"/>
        </p:nvSpPr>
        <p:spPr>
          <a:xfrm>
            <a:off x="3743127" y="3610746"/>
            <a:ext cx="1253561" cy="292388"/>
          </a:xfrm>
          <a:prstGeom prst="rect">
            <a:avLst/>
          </a:prstGeom>
          <a:noFill/>
        </p:spPr>
        <p:txBody>
          <a:bodyPr wrap="square" rtlCol="0">
            <a:spAutoFit/>
          </a:bodyPr>
          <a:lstStyle/>
          <a:p>
            <a:pPr algn="ctr"/>
            <a:r>
              <a:rPr lang="en-US" sz="1300" b="1" dirty="0">
                <a:solidFill>
                  <a:srgbClr val="006F44"/>
                </a:solidFill>
              </a:rPr>
              <a:t>Bone</a:t>
            </a:r>
          </a:p>
        </p:txBody>
      </p:sp>
      <p:grpSp>
        <p:nvGrpSpPr>
          <p:cNvPr id="13" name="Group 12">
            <a:extLst>
              <a:ext uri="{FF2B5EF4-FFF2-40B4-BE49-F238E27FC236}">
                <a16:creationId xmlns:a16="http://schemas.microsoft.com/office/drawing/2014/main" id="{EAC4D616-6DAE-EB43-ADC2-42DAECA0C9EB}"/>
              </a:ext>
            </a:extLst>
          </p:cNvPr>
          <p:cNvGrpSpPr/>
          <p:nvPr userDrawn="1"/>
        </p:nvGrpSpPr>
        <p:grpSpPr>
          <a:xfrm>
            <a:off x="826304" y="2758626"/>
            <a:ext cx="748146" cy="748146"/>
            <a:chOff x="982608" y="1723292"/>
            <a:chExt cx="1084470" cy="1084470"/>
          </a:xfrm>
        </p:grpSpPr>
        <p:sp>
          <p:nvSpPr>
            <p:cNvPr id="14" name="Oval 13">
              <a:extLst>
                <a:ext uri="{FF2B5EF4-FFF2-40B4-BE49-F238E27FC236}">
                  <a16:creationId xmlns:a16="http://schemas.microsoft.com/office/drawing/2014/main" id="{48387BD0-4CF2-FA49-89E0-B4446D60E6AA}"/>
                </a:ext>
              </a:extLst>
            </p:cNvPr>
            <p:cNvSpPr/>
            <p:nvPr/>
          </p:nvSpPr>
          <p:spPr bwMode="auto">
            <a:xfrm>
              <a:off x="982608" y="1723292"/>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15" name="Graphic 14">
              <a:extLst>
                <a:ext uri="{FF2B5EF4-FFF2-40B4-BE49-F238E27FC236}">
                  <a16:creationId xmlns:a16="http://schemas.microsoft.com/office/drawing/2014/main" id="{3F9F8BC2-2A72-2549-9002-A3CB8650EC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0715" y="2041189"/>
              <a:ext cx="448654" cy="475045"/>
            </a:xfrm>
            <a:prstGeom prst="rect">
              <a:avLst/>
            </a:prstGeom>
          </p:spPr>
        </p:pic>
      </p:grpSp>
      <p:grpSp>
        <p:nvGrpSpPr>
          <p:cNvPr id="16" name="Group 15">
            <a:extLst>
              <a:ext uri="{FF2B5EF4-FFF2-40B4-BE49-F238E27FC236}">
                <a16:creationId xmlns:a16="http://schemas.microsoft.com/office/drawing/2014/main" id="{F0C638EA-B0D6-564B-BE4A-ED22032C2095}"/>
              </a:ext>
            </a:extLst>
          </p:cNvPr>
          <p:cNvGrpSpPr/>
          <p:nvPr userDrawn="1"/>
        </p:nvGrpSpPr>
        <p:grpSpPr>
          <a:xfrm>
            <a:off x="1882376" y="2758626"/>
            <a:ext cx="748146" cy="748146"/>
            <a:chOff x="2994212" y="1723292"/>
            <a:chExt cx="1084470" cy="1084470"/>
          </a:xfrm>
        </p:grpSpPr>
        <p:sp>
          <p:nvSpPr>
            <p:cNvPr id="17" name="Oval 16">
              <a:extLst>
                <a:ext uri="{FF2B5EF4-FFF2-40B4-BE49-F238E27FC236}">
                  <a16:creationId xmlns:a16="http://schemas.microsoft.com/office/drawing/2014/main" id="{8520A026-E38A-CC4C-8EC8-4017A02E94D0}"/>
                </a:ext>
              </a:extLst>
            </p:cNvPr>
            <p:cNvSpPr/>
            <p:nvPr/>
          </p:nvSpPr>
          <p:spPr bwMode="auto">
            <a:xfrm>
              <a:off x="2994212" y="1723292"/>
              <a:ext cx="1084470" cy="1084470"/>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18" name="Graphic 17">
              <a:extLst>
                <a:ext uri="{FF2B5EF4-FFF2-40B4-BE49-F238E27FC236}">
                  <a16:creationId xmlns:a16="http://schemas.microsoft.com/office/drawing/2014/main" id="{A439068C-86F1-5444-A23D-38C17D97D9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9512" y="2097076"/>
              <a:ext cx="343088" cy="395871"/>
            </a:xfrm>
            <a:prstGeom prst="rect">
              <a:avLst/>
            </a:prstGeom>
          </p:spPr>
        </p:pic>
      </p:grpSp>
      <p:grpSp>
        <p:nvGrpSpPr>
          <p:cNvPr id="19" name="Group 18">
            <a:extLst>
              <a:ext uri="{FF2B5EF4-FFF2-40B4-BE49-F238E27FC236}">
                <a16:creationId xmlns:a16="http://schemas.microsoft.com/office/drawing/2014/main" id="{787A69B6-7C4B-2D49-A682-246755FC49A3}"/>
              </a:ext>
            </a:extLst>
          </p:cNvPr>
          <p:cNvGrpSpPr/>
          <p:nvPr userDrawn="1"/>
        </p:nvGrpSpPr>
        <p:grpSpPr>
          <a:xfrm>
            <a:off x="2942922" y="2752749"/>
            <a:ext cx="748146" cy="748146"/>
            <a:chOff x="4595174" y="2514042"/>
            <a:chExt cx="957215" cy="957215"/>
          </a:xfrm>
        </p:grpSpPr>
        <p:sp>
          <p:nvSpPr>
            <p:cNvPr id="20" name="Oval 19">
              <a:extLst>
                <a:ext uri="{FF2B5EF4-FFF2-40B4-BE49-F238E27FC236}">
                  <a16:creationId xmlns:a16="http://schemas.microsoft.com/office/drawing/2014/main" id="{6A7FFEE8-C78C-854E-8AB0-08108BA720A0}"/>
                </a:ext>
              </a:extLst>
            </p:cNvPr>
            <p:cNvSpPr/>
            <p:nvPr/>
          </p:nvSpPr>
          <p:spPr bwMode="auto">
            <a:xfrm>
              <a:off x="4595174" y="2514042"/>
              <a:ext cx="957215" cy="957215"/>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21" name="Graphic 20">
              <a:extLst>
                <a:ext uri="{FF2B5EF4-FFF2-40B4-BE49-F238E27FC236}">
                  <a16:creationId xmlns:a16="http://schemas.microsoft.com/office/drawing/2014/main" id="{4A454963-B506-CA47-9CEF-87C9EA657E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5858" y="2848322"/>
              <a:ext cx="415846" cy="240753"/>
            </a:xfrm>
            <a:prstGeom prst="rect">
              <a:avLst/>
            </a:prstGeom>
          </p:spPr>
        </p:pic>
      </p:grpSp>
      <p:grpSp>
        <p:nvGrpSpPr>
          <p:cNvPr id="22" name="Group 21">
            <a:extLst>
              <a:ext uri="{FF2B5EF4-FFF2-40B4-BE49-F238E27FC236}">
                <a16:creationId xmlns:a16="http://schemas.microsoft.com/office/drawing/2014/main" id="{FE4FF684-DB96-4048-B37B-65151707E12C}"/>
              </a:ext>
            </a:extLst>
          </p:cNvPr>
          <p:cNvGrpSpPr/>
          <p:nvPr userDrawn="1"/>
        </p:nvGrpSpPr>
        <p:grpSpPr>
          <a:xfrm>
            <a:off x="3998994" y="2758454"/>
            <a:ext cx="748146" cy="748146"/>
            <a:chOff x="3338883" y="2517302"/>
            <a:chExt cx="957215" cy="957215"/>
          </a:xfrm>
        </p:grpSpPr>
        <p:sp>
          <p:nvSpPr>
            <p:cNvPr id="23" name="Oval 22">
              <a:extLst>
                <a:ext uri="{FF2B5EF4-FFF2-40B4-BE49-F238E27FC236}">
                  <a16:creationId xmlns:a16="http://schemas.microsoft.com/office/drawing/2014/main" id="{054018C5-BDD5-F546-8339-2BB79503F7AE}"/>
                </a:ext>
              </a:extLst>
            </p:cNvPr>
            <p:cNvSpPr/>
            <p:nvPr/>
          </p:nvSpPr>
          <p:spPr bwMode="auto">
            <a:xfrm>
              <a:off x="3338883" y="2517302"/>
              <a:ext cx="957215" cy="957215"/>
            </a:xfrm>
            <a:prstGeom prst="ellipse">
              <a:avLst/>
            </a:prstGeom>
            <a:solidFill>
              <a:srgbClr val="006F4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itchFamily="-109" charset="0"/>
                <a:ea typeface="ＭＳ Ｐゴシック" pitchFamily="-109" charset="-128"/>
                <a:cs typeface="ＭＳ Ｐゴシック" pitchFamily="-109" charset="-128"/>
              </a:endParaRPr>
            </a:p>
          </p:txBody>
        </p:sp>
        <p:pic>
          <p:nvPicPr>
            <p:cNvPr id="24" name="Graphic 23">
              <a:extLst>
                <a:ext uri="{FF2B5EF4-FFF2-40B4-BE49-F238E27FC236}">
                  <a16:creationId xmlns:a16="http://schemas.microsoft.com/office/drawing/2014/main" id="{38D725EE-3E7D-D04C-8946-C5FC85008C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68757" y="2786231"/>
              <a:ext cx="297468" cy="446202"/>
            </a:xfrm>
            <a:prstGeom prst="rect">
              <a:avLst/>
            </a:prstGeom>
          </p:spPr>
        </p:pic>
      </p:grpSp>
      <p:sp>
        <p:nvSpPr>
          <p:cNvPr id="25" name="Rectangle 24">
            <a:extLst>
              <a:ext uri="{FF2B5EF4-FFF2-40B4-BE49-F238E27FC236}">
                <a16:creationId xmlns:a16="http://schemas.microsoft.com/office/drawing/2014/main" id="{2702467C-4C7C-7040-AF2E-3D0D69DCC93B}"/>
              </a:ext>
            </a:extLst>
          </p:cNvPr>
          <p:cNvSpPr/>
          <p:nvPr userDrawn="1"/>
        </p:nvSpPr>
        <p:spPr bwMode="auto">
          <a:xfrm>
            <a:off x="762000" y="4851581"/>
            <a:ext cx="4460449" cy="914400"/>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6" name="TextBox 25">
            <a:extLst>
              <a:ext uri="{FF2B5EF4-FFF2-40B4-BE49-F238E27FC236}">
                <a16:creationId xmlns:a16="http://schemas.microsoft.com/office/drawing/2014/main" id="{622EE896-07AA-1E46-BF04-A31A75EF0403}"/>
              </a:ext>
            </a:extLst>
          </p:cNvPr>
          <p:cNvSpPr txBox="1"/>
          <p:nvPr userDrawn="1"/>
        </p:nvSpPr>
        <p:spPr>
          <a:xfrm>
            <a:off x="852561" y="4927803"/>
            <a:ext cx="4190780" cy="707886"/>
          </a:xfrm>
          <a:prstGeom prst="rect">
            <a:avLst/>
          </a:prstGeom>
          <a:noFill/>
        </p:spPr>
        <p:txBody>
          <a:bodyPr wrap="square" rtlCol="0">
            <a:spAutoFit/>
          </a:bodyPr>
          <a:lstStyle/>
          <a:p>
            <a:r>
              <a:rPr lang="en-US" sz="2000" dirty="0">
                <a:solidFill>
                  <a:schemeClr val="bg1"/>
                </a:solidFill>
              </a:rPr>
              <a:t>Cranberries, acerola cherries,</a:t>
            </a:r>
            <a:br>
              <a:rPr lang="en-US" sz="2000" dirty="0">
                <a:solidFill>
                  <a:schemeClr val="bg1"/>
                </a:solidFill>
              </a:rPr>
            </a:br>
            <a:r>
              <a:rPr lang="en-US" sz="2000" dirty="0">
                <a:solidFill>
                  <a:schemeClr val="bg1"/>
                </a:solidFill>
              </a:rPr>
              <a:t>purple carrots</a:t>
            </a:r>
          </a:p>
        </p:txBody>
      </p:sp>
      <p:sp>
        <p:nvSpPr>
          <p:cNvPr id="27" name="Rectangle 26">
            <a:extLst>
              <a:ext uri="{FF2B5EF4-FFF2-40B4-BE49-F238E27FC236}">
                <a16:creationId xmlns:a16="http://schemas.microsoft.com/office/drawing/2014/main" id="{7074646A-7FF9-CA49-956E-0D0A6109C86B}"/>
              </a:ext>
            </a:extLst>
          </p:cNvPr>
          <p:cNvSpPr/>
          <p:nvPr userDrawn="1"/>
        </p:nvSpPr>
        <p:spPr bwMode="auto">
          <a:xfrm>
            <a:off x="762000" y="4548626"/>
            <a:ext cx="4460449" cy="302956"/>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28" name="TextBox 27">
            <a:extLst>
              <a:ext uri="{FF2B5EF4-FFF2-40B4-BE49-F238E27FC236}">
                <a16:creationId xmlns:a16="http://schemas.microsoft.com/office/drawing/2014/main" id="{FC4E59C7-4400-5248-B03E-0BB86DAA0CA3}"/>
              </a:ext>
            </a:extLst>
          </p:cNvPr>
          <p:cNvSpPr txBox="1"/>
          <p:nvPr userDrawn="1"/>
        </p:nvSpPr>
        <p:spPr>
          <a:xfrm>
            <a:off x="795998" y="4579790"/>
            <a:ext cx="4414926" cy="261610"/>
          </a:xfrm>
          <a:prstGeom prst="rect">
            <a:avLst/>
          </a:prstGeom>
          <a:noFill/>
        </p:spPr>
        <p:txBody>
          <a:bodyPr wrap="square" rtlCol="0">
            <a:spAutoFit/>
          </a:bodyPr>
          <a:lstStyle/>
          <a:p>
            <a:r>
              <a:rPr lang="en-US" sz="1100" b="1" dirty="0">
                <a:solidFill>
                  <a:schemeClr val="bg1"/>
                </a:solidFill>
              </a:rPr>
              <a:t>Grown on Nutrilite</a:t>
            </a:r>
            <a:r>
              <a:rPr lang="en-US" sz="1100" baseline="30000" dirty="0">
                <a:solidFill>
                  <a:schemeClr val="bg1"/>
                </a:solidFill>
              </a:rPr>
              <a:t>™</a:t>
            </a:r>
            <a:r>
              <a:rPr lang="en-US" sz="1100" b="1" dirty="0">
                <a:solidFill>
                  <a:schemeClr val="bg1"/>
                </a:solidFill>
              </a:rPr>
              <a:t> Certified Organic Farms and Partner Farms</a:t>
            </a:r>
            <a:endParaRPr lang="en-US" sz="1100" dirty="0">
              <a:solidFill>
                <a:schemeClr val="bg1"/>
              </a:solidFill>
            </a:endParaRPr>
          </a:p>
        </p:txBody>
      </p:sp>
      <p:sp>
        <p:nvSpPr>
          <p:cNvPr id="29" name="Rectangle 28">
            <a:extLst>
              <a:ext uri="{FF2B5EF4-FFF2-40B4-BE49-F238E27FC236}">
                <a16:creationId xmlns:a16="http://schemas.microsoft.com/office/drawing/2014/main" id="{4E95CA16-C72C-3B43-98E5-818D820F6561}"/>
              </a:ext>
            </a:extLst>
          </p:cNvPr>
          <p:cNvSpPr/>
          <p:nvPr userDrawn="1"/>
        </p:nvSpPr>
        <p:spPr bwMode="auto">
          <a:xfrm>
            <a:off x="409545" y="6055750"/>
            <a:ext cx="3713747" cy="2154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800" dirty="0">
                <a:solidFill>
                  <a:schemeClr val="bg2"/>
                </a:solidFill>
                <a:effectLst/>
                <a:latin typeface="Arial" panose="020B0604020202020204" pitchFamily="34" charset="0"/>
                <a:ea typeface="Times New Roman" panose="02020603050405020304" pitchFamily="18" charset="0"/>
                <a:cs typeface="Arial" panose="020B0604020202020204" pitchFamily="34" charset="0"/>
              </a:rPr>
              <a:t>This </a:t>
            </a: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statement has not been evaluated by the Food and Drug Administration. </a:t>
            </a:r>
            <a:b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8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This product is not intended to diagnose, treat, cure or prevent any disease.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bg1">
                  <a:lumMod val="50000"/>
                </a:schemeClr>
              </a:solidFill>
              <a:effectLst/>
              <a:latin typeface="Arial" panose="020B0604020202020204" pitchFamily="34" charset="0"/>
              <a:ea typeface="ＭＳ Ｐゴシック" pitchFamily="-109" charset="-128"/>
              <a:cs typeface="Arial" panose="020B0604020202020204" pitchFamily="34" charset="0"/>
            </a:endParaRPr>
          </a:p>
        </p:txBody>
      </p:sp>
      <p:sp>
        <p:nvSpPr>
          <p:cNvPr id="30" name="Rectangle 29">
            <a:extLst>
              <a:ext uri="{FF2B5EF4-FFF2-40B4-BE49-F238E27FC236}">
                <a16:creationId xmlns:a16="http://schemas.microsoft.com/office/drawing/2014/main" id="{12BE014A-27C3-7D49-A464-BB241FDE5A06}"/>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53713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lide 3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a:extLst>
              <a:ext uri="{FF2B5EF4-FFF2-40B4-BE49-F238E27FC236}">
                <a16:creationId xmlns:a16="http://schemas.microsoft.com/office/drawing/2014/main" id="{2FBED6E4-0555-684A-90F0-284121F92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31404" y="2041390"/>
            <a:ext cx="895242" cy="1440172"/>
          </a:xfrm>
          <a:prstGeom prst="rect">
            <a:avLst/>
          </a:prstGeom>
        </p:spPr>
      </p:pic>
      <p:pic>
        <p:nvPicPr>
          <p:cNvPr id="4" name="Picture 3">
            <a:extLst>
              <a:ext uri="{FF2B5EF4-FFF2-40B4-BE49-F238E27FC236}">
                <a16:creationId xmlns:a16="http://schemas.microsoft.com/office/drawing/2014/main" id="{7C369845-4711-B94F-B93E-12963F4CF4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1880" y="2038364"/>
            <a:ext cx="783330" cy="1367267"/>
          </a:xfrm>
          <a:prstGeom prst="rect">
            <a:avLst/>
          </a:prstGeom>
        </p:spPr>
      </p:pic>
      <p:pic>
        <p:nvPicPr>
          <p:cNvPr id="6" name="Picture 5">
            <a:extLst>
              <a:ext uri="{FF2B5EF4-FFF2-40B4-BE49-F238E27FC236}">
                <a16:creationId xmlns:a16="http://schemas.microsoft.com/office/drawing/2014/main" id="{20749BA5-5E4C-A646-886F-6A18AC6FD3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38710" y="2439417"/>
            <a:ext cx="1569687" cy="915178"/>
          </a:xfrm>
          <a:prstGeom prst="rect">
            <a:avLst/>
          </a:prstGeom>
        </p:spPr>
      </p:pic>
      <p:pic>
        <p:nvPicPr>
          <p:cNvPr id="7" name="Picture 6">
            <a:extLst>
              <a:ext uri="{FF2B5EF4-FFF2-40B4-BE49-F238E27FC236}">
                <a16:creationId xmlns:a16="http://schemas.microsoft.com/office/drawing/2014/main" id="{0C32A6F3-5831-AA49-A3A4-D3382A9E8F6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26938" y="2477956"/>
            <a:ext cx="783330" cy="850507"/>
          </a:xfrm>
          <a:prstGeom prst="rect">
            <a:avLst/>
          </a:prstGeom>
        </p:spPr>
      </p:pic>
      <p:pic>
        <p:nvPicPr>
          <p:cNvPr id="8" name="Picture 7">
            <a:extLst>
              <a:ext uri="{FF2B5EF4-FFF2-40B4-BE49-F238E27FC236}">
                <a16:creationId xmlns:a16="http://schemas.microsoft.com/office/drawing/2014/main" id="{48174C85-4FF3-6641-8E6F-0999AE61FC5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907832" y="2473656"/>
            <a:ext cx="836248" cy="877545"/>
          </a:xfrm>
          <a:prstGeom prst="rect">
            <a:avLst/>
          </a:prstGeom>
        </p:spPr>
      </p:pic>
      <p:sp>
        <p:nvSpPr>
          <p:cNvPr id="9" name="TextBox 8">
            <a:extLst>
              <a:ext uri="{FF2B5EF4-FFF2-40B4-BE49-F238E27FC236}">
                <a16:creationId xmlns:a16="http://schemas.microsoft.com/office/drawing/2014/main" id="{A10D3F74-67CA-2447-B87E-3661AA60D853}"/>
              </a:ext>
            </a:extLst>
          </p:cNvPr>
          <p:cNvSpPr txBox="1"/>
          <p:nvPr userDrawn="1"/>
        </p:nvSpPr>
        <p:spPr>
          <a:xfrm>
            <a:off x="765204" y="688828"/>
            <a:ext cx="10106385" cy="1200329"/>
          </a:xfrm>
          <a:prstGeom prst="rect">
            <a:avLst/>
          </a:prstGeom>
          <a:noFill/>
        </p:spPr>
        <p:txBody>
          <a:bodyPr wrap="square" rtlCol="0">
            <a:spAutoFit/>
          </a:bodyPr>
          <a:lstStyle/>
          <a:p>
            <a:r>
              <a:rPr lang="en-US" sz="3600" dirty="0">
                <a:solidFill>
                  <a:srgbClr val="006F44"/>
                </a:solidFill>
              </a:rPr>
              <a:t>Help your customers find the </a:t>
            </a:r>
            <a:r>
              <a:rPr lang="en-US" sz="3600" b="1" dirty="0">
                <a:solidFill>
                  <a:srgbClr val="006F44"/>
                </a:solidFill>
              </a:rPr>
              <a:t>right Nutrilite</a:t>
            </a:r>
            <a:r>
              <a:rPr lang="en-US" sz="3600" baseline="30000" dirty="0">
                <a:solidFill>
                  <a:srgbClr val="006F44"/>
                </a:solidFill>
              </a:rPr>
              <a:t>™</a:t>
            </a:r>
            <a:r>
              <a:rPr lang="en-US" sz="3600" b="1" dirty="0">
                <a:solidFill>
                  <a:srgbClr val="006F44"/>
                </a:solidFill>
              </a:rPr>
              <a:t> multivitamin </a:t>
            </a:r>
            <a:r>
              <a:rPr lang="en-US" sz="3600" dirty="0">
                <a:solidFill>
                  <a:srgbClr val="006F44"/>
                </a:solidFill>
              </a:rPr>
              <a:t>for their needs</a:t>
            </a:r>
            <a:endParaRPr lang="en-US" sz="3600" b="1" dirty="0">
              <a:solidFill>
                <a:srgbClr val="006F44"/>
              </a:solidFill>
            </a:endParaRPr>
          </a:p>
        </p:txBody>
      </p:sp>
      <p:sp>
        <p:nvSpPr>
          <p:cNvPr id="10" name="TextBox 9">
            <a:extLst>
              <a:ext uri="{FF2B5EF4-FFF2-40B4-BE49-F238E27FC236}">
                <a16:creationId xmlns:a16="http://schemas.microsoft.com/office/drawing/2014/main" id="{0DDFA4D1-57EE-4C4E-A89C-7CBB220ECD0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11" name="Graphic 10">
            <a:extLst>
              <a:ext uri="{FF2B5EF4-FFF2-40B4-BE49-F238E27FC236}">
                <a16:creationId xmlns:a16="http://schemas.microsoft.com/office/drawing/2014/main" id="{748275F3-F369-D847-BC1E-B3AB9752980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69924" y="6189434"/>
            <a:ext cx="2484274" cy="468096"/>
          </a:xfrm>
          <a:prstGeom prst="rect">
            <a:avLst/>
          </a:prstGeom>
        </p:spPr>
      </p:pic>
      <p:graphicFrame>
        <p:nvGraphicFramePr>
          <p:cNvPr id="12" name="Table 52">
            <a:extLst>
              <a:ext uri="{FF2B5EF4-FFF2-40B4-BE49-F238E27FC236}">
                <a16:creationId xmlns:a16="http://schemas.microsoft.com/office/drawing/2014/main" id="{1452BEC2-E371-0D49-A690-FD2D058084AA}"/>
              </a:ext>
            </a:extLst>
          </p:cNvPr>
          <p:cNvGraphicFramePr>
            <a:graphicFrameLocks noGrp="1"/>
          </p:cNvGraphicFramePr>
          <p:nvPr userDrawn="1">
            <p:extLst>
              <p:ext uri="{D42A27DB-BD31-4B8C-83A1-F6EECF244321}">
                <p14:modId xmlns:p14="http://schemas.microsoft.com/office/powerpoint/2010/main" val="216940648"/>
              </p:ext>
            </p:extLst>
          </p:nvPr>
        </p:nvGraphicFramePr>
        <p:xfrm>
          <a:off x="765204" y="3405630"/>
          <a:ext cx="10106385" cy="2373000"/>
        </p:xfrm>
        <a:graphic>
          <a:graphicData uri="http://schemas.openxmlformats.org/drawingml/2006/table">
            <a:tbl>
              <a:tblPr firstRow="1" bandRow="1">
                <a:tableStyleId>{BC89EF96-8CEA-46FF-86C4-4CE0E7609802}</a:tableStyleId>
              </a:tblPr>
              <a:tblGrid>
                <a:gridCol w="2579322">
                  <a:extLst>
                    <a:ext uri="{9D8B030D-6E8A-4147-A177-3AD203B41FA5}">
                      <a16:colId xmlns:a16="http://schemas.microsoft.com/office/drawing/2014/main" val="445667658"/>
                    </a:ext>
                  </a:extLst>
                </a:gridCol>
                <a:gridCol w="1173396">
                  <a:extLst>
                    <a:ext uri="{9D8B030D-6E8A-4147-A177-3AD203B41FA5}">
                      <a16:colId xmlns:a16="http://schemas.microsoft.com/office/drawing/2014/main" val="637412381"/>
                    </a:ext>
                  </a:extLst>
                </a:gridCol>
                <a:gridCol w="1263192">
                  <a:extLst>
                    <a:ext uri="{9D8B030D-6E8A-4147-A177-3AD203B41FA5}">
                      <a16:colId xmlns:a16="http://schemas.microsoft.com/office/drawing/2014/main" val="3061073416"/>
                    </a:ext>
                  </a:extLst>
                </a:gridCol>
                <a:gridCol w="1225484">
                  <a:extLst>
                    <a:ext uri="{9D8B030D-6E8A-4147-A177-3AD203B41FA5}">
                      <a16:colId xmlns:a16="http://schemas.microsoft.com/office/drawing/2014/main" val="152895449"/>
                    </a:ext>
                  </a:extLst>
                </a:gridCol>
                <a:gridCol w="1222555">
                  <a:extLst>
                    <a:ext uri="{9D8B030D-6E8A-4147-A177-3AD203B41FA5}">
                      <a16:colId xmlns:a16="http://schemas.microsoft.com/office/drawing/2014/main" val="3944212676"/>
                    </a:ext>
                  </a:extLst>
                </a:gridCol>
                <a:gridCol w="2642436">
                  <a:extLst>
                    <a:ext uri="{9D8B030D-6E8A-4147-A177-3AD203B41FA5}">
                      <a16:colId xmlns:a16="http://schemas.microsoft.com/office/drawing/2014/main" val="3425265625"/>
                    </a:ext>
                  </a:extLst>
                </a:gridCol>
              </a:tblGrid>
              <a:tr h="327383">
                <a:tc>
                  <a:txBody>
                    <a:bodyPr/>
                    <a:lstStyle/>
                    <a:p>
                      <a:pPr algn="l"/>
                      <a:r>
                        <a:rPr lang="en-US" sz="1050" dirty="0">
                          <a:solidFill>
                            <a:schemeClr val="bg1"/>
                          </a:solidFill>
                          <a:latin typeface="Arial" panose="020B0604020202020204" pitchFamily="34" charset="0"/>
                          <a:cs typeface="Arial" panose="020B0604020202020204" pitchFamily="34" charset="0"/>
                        </a:rPr>
                        <a:t>PRODUCT</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006F44"/>
                    </a:solidFill>
                  </a:tcPr>
                </a:tc>
                <a:tc gridSpan="2">
                  <a:txBody>
                    <a:bodyPr/>
                    <a:lstStyle/>
                    <a:p>
                      <a:pPr algn="ctr"/>
                      <a:r>
                        <a:rPr lang="en-US" sz="1050" dirty="0">
                          <a:solidFill>
                            <a:schemeClr val="bg1"/>
                          </a:solidFill>
                          <a:latin typeface="Arial" panose="020B0604020202020204" pitchFamily="34" charset="0"/>
                          <a:cs typeface="Arial" panose="020B0604020202020204" pitchFamily="34" charset="0"/>
                        </a:rPr>
                        <a:t>Men’s Daily</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006F44"/>
                    </a:solidFill>
                  </a:tcPr>
                </a:tc>
                <a:tc hMerge="1">
                  <a:txBody>
                    <a:bodyPr/>
                    <a:lstStyle/>
                    <a:p>
                      <a:pPr algn="ctr"/>
                      <a:endParaRPr lang="en-US" sz="1000" dirty="0">
                        <a:latin typeface="Calibri" panose="020F0502020204030204" pitchFamily="34" charset="0"/>
                        <a:cs typeface="Calibri" panose="020F0502020204030204" pitchFamily="34" charset="0"/>
                      </a:endParaRPr>
                    </a:p>
                  </a:txBody>
                  <a:tcPr anchor="ctr"/>
                </a:tc>
                <a:tc gridSpan="2">
                  <a:txBody>
                    <a:bodyPr/>
                    <a:lstStyle/>
                    <a:p>
                      <a:pPr algn="ctr"/>
                      <a:r>
                        <a:rPr lang="en-US" sz="1050" dirty="0">
                          <a:solidFill>
                            <a:schemeClr val="bg1"/>
                          </a:solidFill>
                          <a:latin typeface="Arial" panose="020B0604020202020204" pitchFamily="34" charset="0"/>
                          <a:cs typeface="Arial" panose="020B0604020202020204" pitchFamily="34" charset="0"/>
                        </a:rPr>
                        <a:t>Women’s Daily</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006F44"/>
                    </a:solidFill>
                  </a:tcPr>
                </a:tc>
                <a:tc hMerge="1">
                  <a:txBody>
                    <a:bodyPr/>
                    <a:lstStyle/>
                    <a:p>
                      <a:endParaRPr lang="en-US"/>
                    </a:p>
                  </a:txBody>
                  <a:tcPr/>
                </a:tc>
                <a:tc>
                  <a:txBody>
                    <a:bodyPr/>
                    <a:lstStyle/>
                    <a:p>
                      <a:pPr algn="ctr"/>
                      <a:r>
                        <a:rPr lang="en-US" sz="1050" dirty="0">
                          <a:solidFill>
                            <a:schemeClr val="bg1"/>
                          </a:solidFill>
                          <a:latin typeface="Arial" panose="020B0604020202020204" pitchFamily="34" charset="0"/>
                          <a:cs typeface="Arial" panose="020B0604020202020204" pitchFamily="34" charset="0"/>
                        </a:rPr>
                        <a:t>Double X</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006F44"/>
                    </a:solidFill>
                  </a:tcPr>
                </a:tc>
                <a:extLst>
                  <a:ext uri="{0D108BD9-81ED-4DB2-BD59-A6C34878D82A}">
                    <a16:rowId xmlns:a16="http://schemas.microsoft.com/office/drawing/2014/main" val="3229935563"/>
                  </a:ext>
                </a:extLst>
              </a:tr>
              <a:tr h="3066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DESIGNED FOR ME: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gridSpan="2">
                  <a:txBody>
                    <a:bodyPr/>
                    <a:lstStyle/>
                    <a:p>
                      <a:pPr algn="ctr"/>
                      <a:r>
                        <a:rPr lang="en-US" sz="1050" dirty="0">
                          <a:latin typeface="Arial" panose="020B0604020202020204" pitchFamily="34" charset="0"/>
                          <a:cs typeface="Arial" panose="020B0604020202020204" pitchFamily="34" charset="0"/>
                        </a:rPr>
                        <a:t>Men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hMerge="1">
                  <a:txBody>
                    <a:bodyPr/>
                    <a:lstStyle/>
                    <a:p>
                      <a:endParaRPr lang="en-US"/>
                    </a:p>
                  </a:txBody>
                  <a:tcPr/>
                </a:tc>
                <a:tc gridSpan="2">
                  <a:txBody>
                    <a:bodyPr/>
                    <a:lstStyle/>
                    <a:p>
                      <a:pPr algn="ctr"/>
                      <a:r>
                        <a:rPr lang="en-US" sz="1050" dirty="0">
                          <a:latin typeface="Arial" panose="020B0604020202020204" pitchFamily="34" charset="0"/>
                          <a:cs typeface="Arial" panose="020B0604020202020204" pitchFamily="34" charset="0"/>
                        </a:rPr>
                        <a:t>Women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hMerge="1">
                  <a:txBody>
                    <a:bodyPr/>
                    <a:lstStyle/>
                    <a:p>
                      <a:endParaRPr lang="en-US"/>
                    </a:p>
                  </a:txBody>
                  <a:tcPr/>
                </a:tc>
                <a:tc>
                  <a:txBody>
                    <a:bodyPr/>
                    <a:lstStyle/>
                    <a:p>
                      <a:pPr algn="ctr"/>
                      <a:r>
                        <a:rPr lang="en-US" sz="1050" dirty="0">
                          <a:latin typeface="Arial" panose="020B0604020202020204" pitchFamily="34" charset="0"/>
                          <a:cs typeface="Arial" panose="020B0604020202020204" pitchFamily="34" charset="0"/>
                        </a:rPr>
                        <a:t>Age 40+</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extLst>
                  <a:ext uri="{0D108BD9-81ED-4DB2-BD59-A6C34878D82A}">
                    <a16:rowId xmlns:a16="http://schemas.microsoft.com/office/drawing/2014/main" val="1395743168"/>
                  </a:ext>
                </a:extLst>
              </a:tr>
              <a:tr h="343780">
                <a:tc>
                  <a:txBody>
                    <a:bodyPr/>
                    <a:lstStyle/>
                    <a:p>
                      <a:r>
                        <a:rPr lang="en-US" sz="1050" dirty="0">
                          <a:latin typeface="Arial" panose="020B0604020202020204" pitchFamily="34" charset="0"/>
                          <a:cs typeface="Arial" panose="020B0604020202020204" pitchFamily="34" charset="0"/>
                        </a:rPr>
                        <a:t>MEETS MY HEALTH NEEDS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50" dirty="0">
                          <a:latin typeface="Arial" panose="020B0604020202020204" pitchFamily="34" charset="0"/>
                          <a:cs typeface="Arial" panose="020B0604020202020204" pitchFamily="34" charset="0"/>
                        </a:rPr>
                        <a:t>Immunity, energy, muscle, heart</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050" dirty="0">
                          <a:latin typeface="Arial" panose="020B0604020202020204" pitchFamily="34" charset="0"/>
                          <a:cs typeface="Arial" panose="020B0604020202020204" pitchFamily="34" charset="0"/>
                        </a:rPr>
                        <a:t>Immunity, energy, eye, bone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050" dirty="0">
                          <a:latin typeface="Arial" panose="020B0604020202020204" pitchFamily="34" charset="0"/>
                          <a:cs typeface="Arial" panose="020B0604020202020204" pitchFamily="34" charset="0"/>
                        </a:rPr>
                        <a:t>Heart, brain, eye, immunity, skin</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621746"/>
                  </a:ext>
                </a:extLst>
              </a:tr>
              <a:tr h="182407">
                <a:tc>
                  <a:txBody>
                    <a:bodyPr/>
                    <a:lstStyle/>
                    <a:p>
                      <a:r>
                        <a:rPr lang="en-US" sz="1050" dirty="0">
                          <a:latin typeface="Arial" panose="020B0604020202020204" pitchFamily="34" charset="0"/>
                          <a:cs typeface="Arial" panose="020B0604020202020204" pitchFamily="34" charset="0"/>
                        </a:rPr>
                        <a:t>FORMAT I PREFER:</a:t>
                      </a:r>
                    </a:p>
                    <a:p>
                      <a:endParaRPr lang="en-US" sz="1050" dirty="0">
                        <a:latin typeface="Arial" panose="020B0604020202020204" pitchFamily="34" charset="0"/>
                        <a:cs typeface="Arial" panose="020B0604020202020204" pitchFamily="34" charset="0"/>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a:txBody>
                    <a:bodyPr/>
                    <a:lstStyle/>
                    <a:p>
                      <a:pPr algn="ctr"/>
                      <a:r>
                        <a:rPr lang="en-US" sz="1050" dirty="0">
                          <a:latin typeface="Arial" panose="020B0604020202020204" pitchFamily="34" charset="0"/>
                          <a:cs typeface="Arial" panose="020B0604020202020204" pitchFamily="34" charset="0"/>
                        </a:rPr>
                        <a:t>Tablet</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a:txBody>
                    <a:bodyPr/>
                    <a:lstStyle/>
                    <a:p>
                      <a:pPr algn="ctr"/>
                      <a:r>
                        <a:rPr lang="en-US" sz="1050" dirty="0">
                          <a:latin typeface="Arial" panose="020B0604020202020204" pitchFamily="34" charset="0"/>
                          <a:cs typeface="Arial" panose="020B0604020202020204" pitchFamily="34" charset="0"/>
                        </a:rPr>
                        <a:t>Gummy</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a:txBody>
                    <a:bodyPr/>
                    <a:lstStyle/>
                    <a:p>
                      <a:pPr algn="ctr"/>
                      <a:r>
                        <a:rPr lang="en-US" sz="1050" dirty="0">
                          <a:latin typeface="Arial" panose="020B0604020202020204" pitchFamily="34" charset="0"/>
                          <a:cs typeface="Arial" panose="020B0604020202020204" pitchFamily="34" charset="0"/>
                        </a:rPr>
                        <a:t>Tablet</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a:txBody>
                    <a:bodyPr/>
                    <a:lstStyle/>
                    <a:p>
                      <a:pPr algn="ctr"/>
                      <a:r>
                        <a:rPr lang="en-US" sz="1000" dirty="0">
                          <a:latin typeface="Arial" panose="020B0604020202020204" pitchFamily="34" charset="0"/>
                          <a:cs typeface="Arial" panose="020B0604020202020204" pitchFamily="34" charset="0"/>
                        </a:rPr>
                        <a:t>Gummy</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tc>
                  <a:txBody>
                    <a:bodyPr/>
                    <a:lstStyle/>
                    <a:p>
                      <a:pPr algn="ctr"/>
                      <a:r>
                        <a:rPr lang="en-US" sz="1050" dirty="0">
                          <a:latin typeface="Arial" panose="020B0604020202020204" pitchFamily="34" charset="0"/>
                          <a:cs typeface="Arial" panose="020B0604020202020204" pitchFamily="34" charset="0"/>
                        </a:rPr>
                        <a:t>Tablet</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solidFill>
                      <a:srgbClr val="ECF0E3"/>
                    </a:solidFill>
                  </a:tcPr>
                </a:tc>
                <a:extLst>
                  <a:ext uri="{0D108BD9-81ED-4DB2-BD59-A6C34878D82A}">
                    <a16:rowId xmlns:a16="http://schemas.microsoft.com/office/drawing/2014/main" val="3801359262"/>
                  </a:ext>
                </a:extLst>
              </a:tr>
              <a:tr h="983687">
                <a:tc>
                  <a:txBody>
                    <a:bodyPr/>
                    <a:lstStyle/>
                    <a:p>
                      <a:r>
                        <a:rPr lang="en-US" sz="1050" dirty="0">
                          <a:latin typeface="Arial" panose="020B0604020202020204" pitchFamily="34" charset="0"/>
                          <a:cs typeface="Arial" panose="020B0604020202020204" pitchFamily="34" charset="0"/>
                        </a:rPr>
                        <a:t>INGREDIENTS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22 vitamins and minerals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200mg organic plant nutrients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13 vitamins and minerals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75mg organic plant nutrients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23 vitamins and minerals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200mg organic plant nutrients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15 vitamins and minerals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75mg organic plant nutrients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22 vitamins and minerals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22 plant concentrates delivering &gt;450mg of plant nutrients</a:t>
                      </a:r>
                    </a:p>
                    <a:p>
                      <a:pPr marL="122238" indent="-122238" algn="l">
                        <a:buFont typeface="Arial" panose="020B0604020202020204" pitchFamily="34" charset="0"/>
                        <a:buChar char="•"/>
                        <a:tabLst/>
                      </a:pPr>
                      <a:r>
                        <a:rPr lang="en-US" sz="1000" dirty="0">
                          <a:latin typeface="Arial" panose="020B0604020202020204" pitchFamily="34" charset="0"/>
                          <a:cs typeface="Arial" panose="020B0604020202020204" pitchFamily="34" charset="0"/>
                        </a:rPr>
                        <a:t>Exclusive blends for brain health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and more</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563048"/>
                  </a:ext>
                </a:extLst>
              </a:tr>
            </a:tbl>
          </a:graphicData>
        </a:graphic>
      </p:graphicFrame>
      <p:pic>
        <p:nvPicPr>
          <p:cNvPr id="13" name="Picture 12" descr="A picture containing text, outdoor, sign&#10;&#10;Description automatically generated">
            <a:extLst>
              <a:ext uri="{FF2B5EF4-FFF2-40B4-BE49-F238E27FC236}">
                <a16:creationId xmlns:a16="http://schemas.microsoft.com/office/drawing/2014/main" id="{1EA423ED-2345-E742-9BA3-56B5F679FDA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74926" y="5697520"/>
            <a:ext cx="360480" cy="360282"/>
          </a:xfrm>
          <a:prstGeom prst="rect">
            <a:avLst/>
          </a:prstGeom>
          <a:effectLst>
            <a:outerShdw blurRad="50800" dist="38100" dir="2700000" algn="tl" rotWithShape="0">
              <a:prstClr val="black">
                <a:alpha val="40000"/>
              </a:prstClr>
            </a:outerShdw>
          </a:effectLst>
        </p:spPr>
      </p:pic>
      <p:pic>
        <p:nvPicPr>
          <p:cNvPr id="14" name="Picture 13" descr="A picture containing text, outdoor, sign&#10;&#10;Description automatically generated">
            <a:extLst>
              <a:ext uri="{FF2B5EF4-FFF2-40B4-BE49-F238E27FC236}">
                <a16:creationId xmlns:a16="http://schemas.microsoft.com/office/drawing/2014/main" id="{AAF2CFB7-4F0D-BE47-95FD-23CA4066734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54176" y="5697520"/>
            <a:ext cx="360480" cy="360282"/>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11EF67D9-E29B-AF41-8DDC-30814FADF249}"/>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261137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lide 3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in a pink dress&#10;&#10;Description automatically generated with low confidence">
            <a:extLst>
              <a:ext uri="{FF2B5EF4-FFF2-40B4-BE49-F238E27FC236}">
                <a16:creationId xmlns:a16="http://schemas.microsoft.com/office/drawing/2014/main" id="{7B5AB286-CAFF-DE47-8F44-63238419F8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101840" cy="6858000"/>
          </a:xfrm>
          <a:prstGeom prst="rect">
            <a:avLst/>
          </a:prstGeom>
        </p:spPr>
      </p:pic>
      <p:sp>
        <p:nvSpPr>
          <p:cNvPr id="4" name="Rectangle 3">
            <a:extLst>
              <a:ext uri="{FF2B5EF4-FFF2-40B4-BE49-F238E27FC236}">
                <a16:creationId xmlns:a16="http://schemas.microsoft.com/office/drawing/2014/main" id="{340C8968-3839-794F-875B-5709D91F87A1}"/>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5266AB56-3FD1-2147-97E0-B4A92DD6663F}"/>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DF0F8642-2098-924A-BC20-A423F16E7BF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2865DA11-CD75-704F-90C0-90A1714FFA1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C6B746FD-2F81-204B-A4B8-C6E3A6F2559B}"/>
              </a:ext>
            </a:extLst>
          </p:cNvPr>
          <p:cNvSpPr txBox="1"/>
          <p:nvPr userDrawn="1"/>
        </p:nvSpPr>
        <p:spPr>
          <a:xfrm>
            <a:off x="6981727" y="2819691"/>
            <a:ext cx="4462413" cy="1323439"/>
          </a:xfrm>
          <a:prstGeom prst="rect">
            <a:avLst/>
          </a:prstGeom>
          <a:noFill/>
        </p:spPr>
        <p:txBody>
          <a:bodyPr wrap="square">
            <a:spAutoFit/>
          </a:bodyPr>
          <a:lstStyle/>
          <a:p>
            <a:pPr lvl="0" defTabSz="914400">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 Create an Experience</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Gráfico 50">
            <a:extLst>
              <a:ext uri="{FF2B5EF4-FFF2-40B4-BE49-F238E27FC236}">
                <a16:creationId xmlns:a16="http://schemas.microsoft.com/office/drawing/2014/main" id="{4F2C6558-F205-4F4B-86C0-AF639BE122DD}"/>
              </a:ext>
            </a:extLst>
          </p:cNvPr>
          <p:cNvSpPr/>
          <p:nvPr userDrawn="1"/>
        </p:nvSpPr>
        <p:spPr>
          <a:xfrm>
            <a:off x="6981727" y="1704040"/>
            <a:ext cx="644539" cy="901290"/>
          </a:xfrm>
          <a:custGeom>
            <a:avLst/>
            <a:gdLst>
              <a:gd name="connsiteX0" fmla="*/ 156210 w 549015"/>
              <a:gd name="connsiteY0" fmla="*/ 465772 h 767715"/>
              <a:gd name="connsiteX1" fmla="*/ 178117 w 549015"/>
              <a:gd name="connsiteY1" fmla="*/ 503872 h 767715"/>
              <a:gd name="connsiteX2" fmla="*/ 178117 w 549015"/>
              <a:gd name="connsiteY2" fmla="*/ 247650 h 767715"/>
              <a:gd name="connsiteX3" fmla="*/ 239077 w 549015"/>
              <a:gd name="connsiteY3" fmla="*/ 186690 h 767715"/>
              <a:gd name="connsiteX4" fmla="*/ 300038 w 549015"/>
              <a:gd name="connsiteY4" fmla="*/ 247650 h 767715"/>
              <a:gd name="connsiteX5" fmla="*/ 300038 w 549015"/>
              <a:gd name="connsiteY5" fmla="*/ 321945 h 767715"/>
              <a:gd name="connsiteX6" fmla="*/ 320992 w 549015"/>
              <a:gd name="connsiteY6" fmla="*/ 318135 h 767715"/>
              <a:gd name="connsiteX7" fmla="*/ 375285 w 549015"/>
              <a:gd name="connsiteY7" fmla="*/ 351472 h 767715"/>
              <a:gd name="connsiteX8" fmla="*/ 402907 w 549015"/>
              <a:gd name="connsiteY8" fmla="*/ 344805 h 767715"/>
              <a:gd name="connsiteX9" fmla="*/ 461010 w 549015"/>
              <a:gd name="connsiteY9" fmla="*/ 386715 h 767715"/>
              <a:gd name="connsiteX10" fmla="*/ 485775 w 549015"/>
              <a:gd name="connsiteY10" fmla="*/ 381953 h 767715"/>
              <a:gd name="connsiteX11" fmla="*/ 546735 w 549015"/>
              <a:gd name="connsiteY11" fmla="*/ 439103 h 767715"/>
              <a:gd name="connsiteX12" fmla="*/ 546735 w 549015"/>
              <a:gd name="connsiteY12" fmla="*/ 441960 h 767715"/>
              <a:gd name="connsiteX13" fmla="*/ 520065 w 549015"/>
              <a:gd name="connsiteY13" fmla="*/ 746760 h 767715"/>
              <a:gd name="connsiteX14" fmla="*/ 501967 w 549015"/>
              <a:gd name="connsiteY14" fmla="*/ 759142 h 767715"/>
              <a:gd name="connsiteX15" fmla="*/ 494347 w 549015"/>
              <a:gd name="connsiteY15" fmla="*/ 757238 h 767715"/>
              <a:gd name="connsiteX16" fmla="*/ 482917 w 549015"/>
              <a:gd name="connsiteY16" fmla="*/ 731520 h 767715"/>
              <a:gd name="connsiteX17" fmla="*/ 506730 w 549015"/>
              <a:gd name="connsiteY17" fmla="*/ 446722 h 767715"/>
              <a:gd name="connsiteX18" fmla="*/ 484822 w 549015"/>
              <a:gd name="connsiteY18" fmla="*/ 422910 h 767715"/>
              <a:gd name="connsiteX19" fmla="*/ 463867 w 549015"/>
              <a:gd name="connsiteY19" fmla="*/ 443865 h 767715"/>
              <a:gd name="connsiteX20" fmla="*/ 463867 w 549015"/>
              <a:gd name="connsiteY20" fmla="*/ 483870 h 767715"/>
              <a:gd name="connsiteX21" fmla="*/ 443865 w 549015"/>
              <a:gd name="connsiteY21" fmla="*/ 503872 h 767715"/>
              <a:gd name="connsiteX22" fmla="*/ 423863 w 549015"/>
              <a:gd name="connsiteY22" fmla="*/ 483870 h 767715"/>
              <a:gd name="connsiteX23" fmla="*/ 423863 w 549015"/>
              <a:gd name="connsiteY23" fmla="*/ 443865 h 767715"/>
              <a:gd name="connsiteX24" fmla="*/ 423863 w 549015"/>
              <a:gd name="connsiteY24" fmla="*/ 437197 h 767715"/>
              <a:gd name="connsiteX25" fmla="*/ 423863 w 549015"/>
              <a:gd name="connsiteY25" fmla="*/ 433388 h 767715"/>
              <a:gd name="connsiteX26" fmla="*/ 423863 w 549015"/>
              <a:gd name="connsiteY26" fmla="*/ 406717 h 767715"/>
              <a:gd name="connsiteX27" fmla="*/ 402907 w 549015"/>
              <a:gd name="connsiteY27" fmla="*/ 385763 h 767715"/>
              <a:gd name="connsiteX28" fmla="*/ 381952 w 549015"/>
              <a:gd name="connsiteY28" fmla="*/ 406717 h 767715"/>
              <a:gd name="connsiteX29" fmla="*/ 381952 w 549015"/>
              <a:gd name="connsiteY29" fmla="*/ 427672 h 767715"/>
              <a:gd name="connsiteX30" fmla="*/ 381952 w 549015"/>
              <a:gd name="connsiteY30" fmla="*/ 483870 h 767715"/>
              <a:gd name="connsiteX31" fmla="*/ 361950 w 549015"/>
              <a:gd name="connsiteY31" fmla="*/ 503872 h 767715"/>
              <a:gd name="connsiteX32" fmla="*/ 341947 w 549015"/>
              <a:gd name="connsiteY32" fmla="*/ 483870 h 767715"/>
              <a:gd name="connsiteX33" fmla="*/ 341947 w 549015"/>
              <a:gd name="connsiteY33" fmla="*/ 427672 h 767715"/>
              <a:gd name="connsiteX34" fmla="*/ 341947 w 549015"/>
              <a:gd name="connsiteY34" fmla="*/ 406717 h 767715"/>
              <a:gd name="connsiteX35" fmla="*/ 341947 w 549015"/>
              <a:gd name="connsiteY35" fmla="*/ 380047 h 767715"/>
              <a:gd name="connsiteX36" fmla="*/ 320992 w 549015"/>
              <a:gd name="connsiteY36" fmla="*/ 359092 h 767715"/>
              <a:gd name="connsiteX37" fmla="*/ 300038 w 549015"/>
              <a:gd name="connsiteY37" fmla="*/ 380047 h 767715"/>
              <a:gd name="connsiteX38" fmla="*/ 300038 w 549015"/>
              <a:gd name="connsiteY38" fmla="*/ 477203 h 767715"/>
              <a:gd name="connsiteX39" fmla="*/ 280035 w 549015"/>
              <a:gd name="connsiteY39" fmla="*/ 497205 h 767715"/>
              <a:gd name="connsiteX40" fmla="*/ 260032 w 549015"/>
              <a:gd name="connsiteY40" fmla="*/ 477203 h 767715"/>
              <a:gd name="connsiteX41" fmla="*/ 260032 w 549015"/>
              <a:gd name="connsiteY41" fmla="*/ 247650 h 767715"/>
              <a:gd name="connsiteX42" fmla="*/ 239077 w 549015"/>
              <a:gd name="connsiteY42" fmla="*/ 226695 h 767715"/>
              <a:gd name="connsiteX43" fmla="*/ 218122 w 549015"/>
              <a:gd name="connsiteY43" fmla="*/ 247650 h 767715"/>
              <a:gd name="connsiteX44" fmla="*/ 218122 w 549015"/>
              <a:gd name="connsiteY44" fmla="*/ 578167 h 767715"/>
              <a:gd name="connsiteX45" fmla="*/ 202882 w 549015"/>
              <a:gd name="connsiteY45" fmla="*/ 597217 h 767715"/>
              <a:gd name="connsiteX46" fmla="*/ 180022 w 549015"/>
              <a:gd name="connsiteY46" fmla="*/ 587692 h 767715"/>
              <a:gd name="connsiteX47" fmla="*/ 120015 w 549015"/>
              <a:gd name="connsiteY47" fmla="*/ 483870 h 767715"/>
              <a:gd name="connsiteX48" fmla="*/ 107632 w 549015"/>
              <a:gd name="connsiteY48" fmla="*/ 473392 h 767715"/>
              <a:gd name="connsiteX49" fmla="*/ 94297 w 549015"/>
              <a:gd name="connsiteY49" fmla="*/ 475297 h 767715"/>
              <a:gd name="connsiteX50" fmla="*/ 92392 w 549015"/>
              <a:gd name="connsiteY50" fmla="*/ 510540 h 767715"/>
              <a:gd name="connsiteX51" fmla="*/ 211455 w 549015"/>
              <a:gd name="connsiteY51" fmla="*/ 733425 h 767715"/>
              <a:gd name="connsiteX52" fmla="*/ 211455 w 549015"/>
              <a:gd name="connsiteY52" fmla="*/ 762000 h 767715"/>
              <a:gd name="connsiteX53" fmla="*/ 197167 w 549015"/>
              <a:gd name="connsiteY53" fmla="*/ 767715 h 767715"/>
              <a:gd name="connsiteX54" fmla="*/ 182880 w 549015"/>
              <a:gd name="connsiteY54" fmla="*/ 762000 h 767715"/>
              <a:gd name="connsiteX55" fmla="*/ 54292 w 549015"/>
              <a:gd name="connsiteY55" fmla="*/ 523875 h 767715"/>
              <a:gd name="connsiteX56" fmla="*/ 54292 w 549015"/>
              <a:gd name="connsiteY56" fmla="*/ 523875 h 767715"/>
              <a:gd name="connsiteX57" fmla="*/ 72390 w 549015"/>
              <a:gd name="connsiteY57" fmla="*/ 441960 h 767715"/>
              <a:gd name="connsiteX58" fmla="*/ 117157 w 549015"/>
              <a:gd name="connsiteY58" fmla="*/ 434340 h 767715"/>
              <a:gd name="connsiteX59" fmla="*/ 156210 w 549015"/>
              <a:gd name="connsiteY59" fmla="*/ 465772 h 767715"/>
              <a:gd name="connsiteX60" fmla="*/ 234315 w 549015"/>
              <a:gd name="connsiteY60" fmla="*/ 146685 h 767715"/>
              <a:gd name="connsiteX61" fmla="*/ 254317 w 549015"/>
              <a:gd name="connsiteY61" fmla="*/ 126682 h 767715"/>
              <a:gd name="connsiteX62" fmla="*/ 254317 w 549015"/>
              <a:gd name="connsiteY62" fmla="*/ 20003 h 767715"/>
              <a:gd name="connsiteX63" fmla="*/ 234315 w 549015"/>
              <a:gd name="connsiteY63" fmla="*/ 0 h 767715"/>
              <a:gd name="connsiteX64" fmla="*/ 214313 w 549015"/>
              <a:gd name="connsiteY64" fmla="*/ 20003 h 767715"/>
              <a:gd name="connsiteX65" fmla="*/ 214313 w 549015"/>
              <a:gd name="connsiteY65" fmla="*/ 126682 h 767715"/>
              <a:gd name="connsiteX66" fmla="*/ 234315 w 549015"/>
              <a:gd name="connsiteY66" fmla="*/ 146685 h 767715"/>
              <a:gd name="connsiteX67" fmla="*/ 338138 w 549015"/>
              <a:gd name="connsiteY67" fmla="*/ 233363 h 767715"/>
              <a:gd name="connsiteX68" fmla="*/ 358140 w 549015"/>
              <a:gd name="connsiteY68" fmla="*/ 253365 h 767715"/>
              <a:gd name="connsiteX69" fmla="*/ 464820 w 549015"/>
              <a:gd name="connsiteY69" fmla="*/ 253365 h 767715"/>
              <a:gd name="connsiteX70" fmla="*/ 484822 w 549015"/>
              <a:gd name="connsiteY70" fmla="*/ 233363 h 767715"/>
              <a:gd name="connsiteX71" fmla="*/ 464820 w 549015"/>
              <a:gd name="connsiteY71" fmla="*/ 213360 h 767715"/>
              <a:gd name="connsiteX72" fmla="*/ 358140 w 549015"/>
              <a:gd name="connsiteY72" fmla="*/ 213360 h 767715"/>
              <a:gd name="connsiteX73" fmla="*/ 338138 w 549015"/>
              <a:gd name="connsiteY73" fmla="*/ 233363 h 767715"/>
              <a:gd name="connsiteX74" fmla="*/ 320040 w 549015"/>
              <a:gd name="connsiteY74" fmla="*/ 168592 h 767715"/>
              <a:gd name="connsiteX75" fmla="*/ 334327 w 549015"/>
              <a:gd name="connsiteY75" fmla="*/ 162878 h 767715"/>
              <a:gd name="connsiteX76" fmla="*/ 409575 w 549015"/>
              <a:gd name="connsiteY76" fmla="*/ 87630 h 767715"/>
              <a:gd name="connsiteX77" fmla="*/ 409575 w 549015"/>
              <a:gd name="connsiteY77" fmla="*/ 59055 h 767715"/>
              <a:gd name="connsiteX78" fmla="*/ 381000 w 549015"/>
              <a:gd name="connsiteY78" fmla="*/ 59055 h 767715"/>
              <a:gd name="connsiteX79" fmla="*/ 305752 w 549015"/>
              <a:gd name="connsiteY79" fmla="*/ 134303 h 767715"/>
              <a:gd name="connsiteX80" fmla="*/ 305752 w 549015"/>
              <a:gd name="connsiteY80" fmla="*/ 162878 h 767715"/>
              <a:gd name="connsiteX81" fmla="*/ 320040 w 549015"/>
              <a:gd name="connsiteY81" fmla="*/ 168592 h 767715"/>
              <a:gd name="connsiteX82" fmla="*/ 20002 w 549015"/>
              <a:gd name="connsiteY82" fmla="*/ 267653 h 767715"/>
              <a:gd name="connsiteX83" fmla="*/ 126682 w 549015"/>
              <a:gd name="connsiteY83" fmla="*/ 267653 h 767715"/>
              <a:gd name="connsiteX84" fmla="*/ 146685 w 549015"/>
              <a:gd name="connsiteY84" fmla="*/ 247650 h 767715"/>
              <a:gd name="connsiteX85" fmla="*/ 126682 w 549015"/>
              <a:gd name="connsiteY85" fmla="*/ 227647 h 767715"/>
              <a:gd name="connsiteX86" fmla="*/ 20002 w 549015"/>
              <a:gd name="connsiteY86" fmla="*/ 227647 h 767715"/>
              <a:gd name="connsiteX87" fmla="*/ 0 w 549015"/>
              <a:gd name="connsiteY87" fmla="*/ 247650 h 767715"/>
              <a:gd name="connsiteX88" fmla="*/ 20002 w 549015"/>
              <a:gd name="connsiteY88" fmla="*/ 267653 h 767715"/>
              <a:gd name="connsiteX89" fmla="*/ 135255 w 549015"/>
              <a:gd name="connsiteY89" fmla="*/ 175260 h 767715"/>
              <a:gd name="connsiteX90" fmla="*/ 149542 w 549015"/>
              <a:gd name="connsiteY90" fmla="*/ 180975 h 767715"/>
              <a:gd name="connsiteX91" fmla="*/ 163830 w 549015"/>
              <a:gd name="connsiteY91" fmla="*/ 175260 h 767715"/>
              <a:gd name="connsiteX92" fmla="*/ 163830 w 549015"/>
              <a:gd name="connsiteY92" fmla="*/ 146685 h 767715"/>
              <a:gd name="connsiteX93" fmla="*/ 88582 w 549015"/>
              <a:gd name="connsiteY93" fmla="*/ 71438 h 767715"/>
              <a:gd name="connsiteX94" fmla="*/ 60007 w 549015"/>
              <a:gd name="connsiteY94" fmla="*/ 71438 h 767715"/>
              <a:gd name="connsiteX95" fmla="*/ 60007 w 549015"/>
              <a:gd name="connsiteY95" fmla="*/ 100013 h 767715"/>
              <a:gd name="connsiteX96" fmla="*/ 135255 w 549015"/>
              <a:gd name="connsiteY96" fmla="*/ 175260 h 7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49015" h="767715">
                <a:moveTo>
                  <a:pt x="156210" y="465772"/>
                </a:moveTo>
                <a:lnTo>
                  <a:pt x="178117" y="503872"/>
                </a:lnTo>
                <a:lnTo>
                  <a:pt x="178117" y="247650"/>
                </a:lnTo>
                <a:cubicBezTo>
                  <a:pt x="178117" y="214313"/>
                  <a:pt x="205740" y="186690"/>
                  <a:pt x="239077" y="186690"/>
                </a:cubicBezTo>
                <a:cubicBezTo>
                  <a:pt x="272415" y="186690"/>
                  <a:pt x="300038" y="214313"/>
                  <a:pt x="300038" y="247650"/>
                </a:cubicBezTo>
                <a:lnTo>
                  <a:pt x="300038" y="321945"/>
                </a:lnTo>
                <a:cubicBezTo>
                  <a:pt x="306705" y="319088"/>
                  <a:pt x="313372" y="318135"/>
                  <a:pt x="320992" y="318135"/>
                </a:cubicBezTo>
                <a:cubicBezTo>
                  <a:pt x="344805" y="318135"/>
                  <a:pt x="365760" y="331470"/>
                  <a:pt x="375285" y="351472"/>
                </a:cubicBezTo>
                <a:cubicBezTo>
                  <a:pt x="383857" y="346710"/>
                  <a:pt x="393382" y="344805"/>
                  <a:pt x="402907" y="344805"/>
                </a:cubicBezTo>
                <a:cubicBezTo>
                  <a:pt x="429577" y="344805"/>
                  <a:pt x="453390" y="362903"/>
                  <a:pt x="461010" y="386715"/>
                </a:cubicBezTo>
                <a:cubicBezTo>
                  <a:pt x="468630" y="383857"/>
                  <a:pt x="477202" y="381953"/>
                  <a:pt x="485775" y="381953"/>
                </a:cubicBezTo>
                <a:cubicBezTo>
                  <a:pt x="515302" y="381953"/>
                  <a:pt x="538163" y="403860"/>
                  <a:pt x="546735" y="439103"/>
                </a:cubicBezTo>
                <a:cubicBezTo>
                  <a:pt x="546735" y="440055"/>
                  <a:pt x="546735" y="441007"/>
                  <a:pt x="546735" y="441960"/>
                </a:cubicBezTo>
                <a:cubicBezTo>
                  <a:pt x="547688" y="450532"/>
                  <a:pt x="559118" y="649605"/>
                  <a:pt x="520065" y="746760"/>
                </a:cubicBezTo>
                <a:cubicBezTo>
                  <a:pt x="517207" y="754380"/>
                  <a:pt x="509588" y="759142"/>
                  <a:pt x="501967" y="759142"/>
                </a:cubicBezTo>
                <a:cubicBezTo>
                  <a:pt x="499110" y="759142"/>
                  <a:pt x="497205" y="758190"/>
                  <a:pt x="494347" y="757238"/>
                </a:cubicBezTo>
                <a:cubicBezTo>
                  <a:pt x="483870" y="753428"/>
                  <a:pt x="479107" y="741045"/>
                  <a:pt x="482917" y="731520"/>
                </a:cubicBezTo>
                <a:cubicBezTo>
                  <a:pt x="517207" y="647700"/>
                  <a:pt x="507682" y="465772"/>
                  <a:pt x="506730" y="446722"/>
                </a:cubicBezTo>
                <a:cubicBezTo>
                  <a:pt x="504825" y="438150"/>
                  <a:pt x="499110" y="422910"/>
                  <a:pt x="484822" y="422910"/>
                </a:cubicBezTo>
                <a:cubicBezTo>
                  <a:pt x="473392" y="422910"/>
                  <a:pt x="463867" y="432435"/>
                  <a:pt x="463867" y="443865"/>
                </a:cubicBezTo>
                <a:lnTo>
                  <a:pt x="463867" y="483870"/>
                </a:lnTo>
                <a:cubicBezTo>
                  <a:pt x="463867" y="495300"/>
                  <a:pt x="455295" y="503872"/>
                  <a:pt x="443865" y="503872"/>
                </a:cubicBezTo>
                <a:cubicBezTo>
                  <a:pt x="432435" y="503872"/>
                  <a:pt x="423863" y="495300"/>
                  <a:pt x="423863" y="483870"/>
                </a:cubicBezTo>
                <a:lnTo>
                  <a:pt x="423863" y="443865"/>
                </a:lnTo>
                <a:cubicBezTo>
                  <a:pt x="423863" y="441960"/>
                  <a:pt x="423863" y="439103"/>
                  <a:pt x="423863" y="437197"/>
                </a:cubicBezTo>
                <a:cubicBezTo>
                  <a:pt x="423863" y="436245"/>
                  <a:pt x="423863" y="434340"/>
                  <a:pt x="423863" y="433388"/>
                </a:cubicBezTo>
                <a:lnTo>
                  <a:pt x="423863" y="406717"/>
                </a:lnTo>
                <a:cubicBezTo>
                  <a:pt x="423863" y="395288"/>
                  <a:pt x="414338" y="385763"/>
                  <a:pt x="402907" y="385763"/>
                </a:cubicBezTo>
                <a:cubicBezTo>
                  <a:pt x="391477" y="385763"/>
                  <a:pt x="381952" y="395288"/>
                  <a:pt x="381952" y="406717"/>
                </a:cubicBezTo>
                <a:lnTo>
                  <a:pt x="381952" y="427672"/>
                </a:lnTo>
                <a:lnTo>
                  <a:pt x="381952" y="483870"/>
                </a:lnTo>
                <a:cubicBezTo>
                  <a:pt x="381952" y="495300"/>
                  <a:pt x="373380" y="503872"/>
                  <a:pt x="361950" y="503872"/>
                </a:cubicBezTo>
                <a:cubicBezTo>
                  <a:pt x="350520" y="503872"/>
                  <a:pt x="341947" y="495300"/>
                  <a:pt x="341947" y="483870"/>
                </a:cubicBezTo>
                <a:lnTo>
                  <a:pt x="341947" y="427672"/>
                </a:lnTo>
                <a:lnTo>
                  <a:pt x="341947" y="406717"/>
                </a:lnTo>
                <a:lnTo>
                  <a:pt x="341947" y="380047"/>
                </a:lnTo>
                <a:cubicBezTo>
                  <a:pt x="341947" y="368617"/>
                  <a:pt x="332422" y="359092"/>
                  <a:pt x="320992" y="359092"/>
                </a:cubicBezTo>
                <a:cubicBezTo>
                  <a:pt x="309563" y="359092"/>
                  <a:pt x="300038" y="368617"/>
                  <a:pt x="300038" y="380047"/>
                </a:cubicBezTo>
                <a:lnTo>
                  <a:pt x="300038" y="477203"/>
                </a:lnTo>
                <a:cubicBezTo>
                  <a:pt x="300038" y="488632"/>
                  <a:pt x="291465" y="497205"/>
                  <a:pt x="280035" y="497205"/>
                </a:cubicBezTo>
                <a:cubicBezTo>
                  <a:pt x="268605" y="497205"/>
                  <a:pt x="260032" y="488632"/>
                  <a:pt x="260032" y="477203"/>
                </a:cubicBezTo>
                <a:lnTo>
                  <a:pt x="260032" y="247650"/>
                </a:lnTo>
                <a:cubicBezTo>
                  <a:pt x="260032" y="236220"/>
                  <a:pt x="250507" y="226695"/>
                  <a:pt x="239077" y="226695"/>
                </a:cubicBezTo>
                <a:cubicBezTo>
                  <a:pt x="227647" y="226695"/>
                  <a:pt x="218122" y="236220"/>
                  <a:pt x="218122" y="247650"/>
                </a:cubicBezTo>
                <a:lnTo>
                  <a:pt x="218122" y="578167"/>
                </a:lnTo>
                <a:cubicBezTo>
                  <a:pt x="218122" y="587692"/>
                  <a:pt x="212407" y="595313"/>
                  <a:pt x="202882" y="597217"/>
                </a:cubicBezTo>
                <a:cubicBezTo>
                  <a:pt x="194310" y="599122"/>
                  <a:pt x="184785" y="595313"/>
                  <a:pt x="180022" y="587692"/>
                </a:cubicBezTo>
                <a:lnTo>
                  <a:pt x="120015" y="483870"/>
                </a:lnTo>
                <a:cubicBezTo>
                  <a:pt x="117157" y="478155"/>
                  <a:pt x="113347" y="475297"/>
                  <a:pt x="107632" y="473392"/>
                </a:cubicBezTo>
                <a:cubicBezTo>
                  <a:pt x="102870" y="472440"/>
                  <a:pt x="98107" y="473392"/>
                  <a:pt x="94297" y="475297"/>
                </a:cubicBezTo>
                <a:cubicBezTo>
                  <a:pt x="87630" y="479107"/>
                  <a:pt x="87630" y="494347"/>
                  <a:pt x="92392" y="510540"/>
                </a:cubicBezTo>
                <a:cubicBezTo>
                  <a:pt x="95250" y="517207"/>
                  <a:pt x="150495" y="672465"/>
                  <a:pt x="211455" y="733425"/>
                </a:cubicBezTo>
                <a:cubicBezTo>
                  <a:pt x="219075" y="741045"/>
                  <a:pt x="219075" y="753428"/>
                  <a:pt x="211455" y="762000"/>
                </a:cubicBezTo>
                <a:cubicBezTo>
                  <a:pt x="207645" y="765810"/>
                  <a:pt x="202882" y="767715"/>
                  <a:pt x="197167" y="767715"/>
                </a:cubicBezTo>
                <a:cubicBezTo>
                  <a:pt x="192405" y="767715"/>
                  <a:pt x="186690" y="765810"/>
                  <a:pt x="182880" y="762000"/>
                </a:cubicBezTo>
                <a:cubicBezTo>
                  <a:pt x="114300" y="693420"/>
                  <a:pt x="57150" y="530542"/>
                  <a:pt x="54292" y="523875"/>
                </a:cubicBezTo>
                <a:cubicBezTo>
                  <a:pt x="54292" y="523875"/>
                  <a:pt x="54292" y="523875"/>
                  <a:pt x="54292" y="523875"/>
                </a:cubicBezTo>
                <a:cubicBezTo>
                  <a:pt x="42863" y="488632"/>
                  <a:pt x="50482" y="457200"/>
                  <a:pt x="72390" y="441960"/>
                </a:cubicBezTo>
                <a:cubicBezTo>
                  <a:pt x="85725" y="433388"/>
                  <a:pt x="101917" y="430530"/>
                  <a:pt x="117157" y="434340"/>
                </a:cubicBezTo>
                <a:cubicBezTo>
                  <a:pt x="134302" y="441007"/>
                  <a:pt x="147638" y="450532"/>
                  <a:pt x="156210" y="465772"/>
                </a:cubicBezTo>
                <a:close/>
                <a:moveTo>
                  <a:pt x="234315" y="146685"/>
                </a:moveTo>
                <a:cubicBezTo>
                  <a:pt x="245745" y="146685"/>
                  <a:pt x="254317" y="138113"/>
                  <a:pt x="254317" y="126682"/>
                </a:cubicBezTo>
                <a:lnTo>
                  <a:pt x="254317" y="20003"/>
                </a:lnTo>
                <a:cubicBezTo>
                  <a:pt x="254317" y="8572"/>
                  <a:pt x="245745" y="0"/>
                  <a:pt x="234315" y="0"/>
                </a:cubicBezTo>
                <a:cubicBezTo>
                  <a:pt x="222885" y="0"/>
                  <a:pt x="214313" y="8572"/>
                  <a:pt x="214313" y="20003"/>
                </a:cubicBezTo>
                <a:lnTo>
                  <a:pt x="214313" y="126682"/>
                </a:lnTo>
                <a:cubicBezTo>
                  <a:pt x="214313" y="137160"/>
                  <a:pt x="222885" y="146685"/>
                  <a:pt x="234315" y="146685"/>
                </a:cubicBezTo>
                <a:close/>
                <a:moveTo>
                  <a:pt x="338138" y="233363"/>
                </a:moveTo>
                <a:cubicBezTo>
                  <a:pt x="338138" y="244792"/>
                  <a:pt x="346710" y="253365"/>
                  <a:pt x="358140" y="253365"/>
                </a:cubicBezTo>
                <a:lnTo>
                  <a:pt x="464820" y="253365"/>
                </a:lnTo>
                <a:cubicBezTo>
                  <a:pt x="476250" y="253365"/>
                  <a:pt x="484822" y="244792"/>
                  <a:pt x="484822" y="233363"/>
                </a:cubicBezTo>
                <a:cubicBezTo>
                  <a:pt x="484822" y="221932"/>
                  <a:pt x="476250" y="213360"/>
                  <a:pt x="464820" y="213360"/>
                </a:cubicBezTo>
                <a:lnTo>
                  <a:pt x="358140" y="213360"/>
                </a:lnTo>
                <a:cubicBezTo>
                  <a:pt x="346710" y="213360"/>
                  <a:pt x="338138" y="222885"/>
                  <a:pt x="338138" y="233363"/>
                </a:cubicBezTo>
                <a:close/>
                <a:moveTo>
                  <a:pt x="320040" y="168592"/>
                </a:moveTo>
                <a:cubicBezTo>
                  <a:pt x="324802" y="168592"/>
                  <a:pt x="330517" y="166688"/>
                  <a:pt x="334327" y="162878"/>
                </a:cubicBezTo>
                <a:lnTo>
                  <a:pt x="409575" y="87630"/>
                </a:lnTo>
                <a:cubicBezTo>
                  <a:pt x="417195" y="80010"/>
                  <a:pt x="417195" y="67628"/>
                  <a:pt x="409575" y="59055"/>
                </a:cubicBezTo>
                <a:cubicBezTo>
                  <a:pt x="401955" y="51435"/>
                  <a:pt x="388620" y="51435"/>
                  <a:pt x="381000" y="59055"/>
                </a:cubicBezTo>
                <a:lnTo>
                  <a:pt x="305752" y="134303"/>
                </a:lnTo>
                <a:cubicBezTo>
                  <a:pt x="298132" y="141922"/>
                  <a:pt x="298132" y="154305"/>
                  <a:pt x="305752" y="162878"/>
                </a:cubicBezTo>
                <a:cubicBezTo>
                  <a:pt x="309563" y="166688"/>
                  <a:pt x="315277" y="168592"/>
                  <a:pt x="320040" y="168592"/>
                </a:cubicBezTo>
                <a:close/>
                <a:moveTo>
                  <a:pt x="20002" y="267653"/>
                </a:moveTo>
                <a:lnTo>
                  <a:pt x="126682" y="267653"/>
                </a:lnTo>
                <a:cubicBezTo>
                  <a:pt x="138113" y="267653"/>
                  <a:pt x="146685" y="259080"/>
                  <a:pt x="146685" y="247650"/>
                </a:cubicBezTo>
                <a:cubicBezTo>
                  <a:pt x="146685" y="236220"/>
                  <a:pt x="138113" y="227647"/>
                  <a:pt x="126682" y="227647"/>
                </a:cubicBezTo>
                <a:lnTo>
                  <a:pt x="20002" y="227647"/>
                </a:lnTo>
                <a:cubicBezTo>
                  <a:pt x="8572" y="227647"/>
                  <a:pt x="0" y="236220"/>
                  <a:pt x="0" y="247650"/>
                </a:cubicBezTo>
                <a:cubicBezTo>
                  <a:pt x="0" y="259080"/>
                  <a:pt x="8572" y="267653"/>
                  <a:pt x="20002" y="267653"/>
                </a:cubicBezTo>
                <a:close/>
                <a:moveTo>
                  <a:pt x="135255" y="175260"/>
                </a:moveTo>
                <a:cubicBezTo>
                  <a:pt x="139065" y="179070"/>
                  <a:pt x="143827" y="180975"/>
                  <a:pt x="149542" y="180975"/>
                </a:cubicBezTo>
                <a:cubicBezTo>
                  <a:pt x="155257" y="180975"/>
                  <a:pt x="160020" y="179070"/>
                  <a:pt x="163830" y="175260"/>
                </a:cubicBezTo>
                <a:cubicBezTo>
                  <a:pt x="171450" y="167640"/>
                  <a:pt x="171450" y="155257"/>
                  <a:pt x="163830" y="146685"/>
                </a:cubicBezTo>
                <a:lnTo>
                  <a:pt x="88582" y="71438"/>
                </a:lnTo>
                <a:cubicBezTo>
                  <a:pt x="80963" y="63817"/>
                  <a:pt x="67627" y="63817"/>
                  <a:pt x="60007" y="71438"/>
                </a:cubicBezTo>
                <a:cubicBezTo>
                  <a:pt x="52388" y="79057"/>
                  <a:pt x="52388" y="91440"/>
                  <a:pt x="60007" y="100013"/>
                </a:cubicBezTo>
                <a:lnTo>
                  <a:pt x="135255" y="17526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FE16884-EE2B-7740-A143-75BE1A79A243}"/>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245985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lide 3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9D1404F5-EB5C-B04B-B90C-13F5CA229219}"/>
              </a:ext>
            </a:extLst>
          </p:cNvPr>
          <p:cNvSpPr txBox="1"/>
          <p:nvPr userDrawn="1"/>
        </p:nvSpPr>
        <p:spPr>
          <a:xfrm>
            <a:off x="762000" y="2544418"/>
            <a:ext cx="3916017" cy="1200329"/>
          </a:xfrm>
          <a:prstGeom prst="rect">
            <a:avLst/>
          </a:prstGeom>
          <a:noFill/>
        </p:spPr>
        <p:txBody>
          <a:bodyPr wrap="square" rtlCol="0">
            <a:spAutoFit/>
          </a:bodyPr>
          <a:lstStyle/>
          <a:p>
            <a:r>
              <a:rPr lang="en-US" sz="3600" dirty="0">
                <a:solidFill>
                  <a:srgbClr val="006F44"/>
                </a:solidFill>
              </a:rPr>
              <a:t>Share </a:t>
            </a:r>
            <a:r>
              <a:rPr lang="en-US" sz="3600" b="1" dirty="0">
                <a:solidFill>
                  <a:srgbClr val="006F44"/>
                </a:solidFill>
              </a:rPr>
              <a:t>recipes </a:t>
            </a:r>
            <a:r>
              <a:rPr lang="en-US" sz="3600" dirty="0">
                <a:solidFill>
                  <a:srgbClr val="006F44"/>
                </a:solidFill>
              </a:rPr>
              <a:t>and </a:t>
            </a:r>
            <a:r>
              <a:rPr lang="en-US" sz="3600" b="1" dirty="0">
                <a:solidFill>
                  <a:srgbClr val="006F44"/>
                </a:solidFill>
              </a:rPr>
              <a:t>samples</a:t>
            </a:r>
            <a:endParaRPr lang="en-US" sz="3600" dirty="0">
              <a:solidFill>
                <a:srgbClr val="006F44"/>
              </a:solidFill>
            </a:endParaRPr>
          </a:p>
        </p:txBody>
      </p:sp>
      <p:sp>
        <p:nvSpPr>
          <p:cNvPr id="4" name="TextBox 3">
            <a:extLst>
              <a:ext uri="{FF2B5EF4-FFF2-40B4-BE49-F238E27FC236}">
                <a16:creationId xmlns:a16="http://schemas.microsoft.com/office/drawing/2014/main" id="{A2231177-77CA-5C4D-B8A6-4D3C92F626E8}"/>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6" name="Picture 5">
            <a:extLst>
              <a:ext uri="{FF2B5EF4-FFF2-40B4-BE49-F238E27FC236}">
                <a16:creationId xmlns:a16="http://schemas.microsoft.com/office/drawing/2014/main" id="{36DB9664-9FC2-D24D-9723-2EB0827A90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92932" y="3429000"/>
            <a:ext cx="4199068" cy="3429000"/>
          </a:xfrm>
          <a:prstGeom prst="rect">
            <a:avLst/>
          </a:prstGeom>
        </p:spPr>
      </p:pic>
      <p:pic>
        <p:nvPicPr>
          <p:cNvPr id="7" name="Picture 6" descr="A picture containing cup, coffee, table, plate&#10;&#10;Description automatically generated">
            <a:extLst>
              <a:ext uri="{FF2B5EF4-FFF2-40B4-BE49-F238E27FC236}">
                <a16:creationId xmlns:a16="http://schemas.microsoft.com/office/drawing/2014/main" id="{776FEAA5-6A9A-144A-882F-39E72FA0DB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5648" y="2544418"/>
            <a:ext cx="3081167" cy="4313582"/>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A2464FF-EFA4-1543-B02F-1E02845D673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4"/>
          <a:stretch/>
        </p:blipFill>
        <p:spPr>
          <a:xfrm>
            <a:off x="7992932" y="0"/>
            <a:ext cx="4199068" cy="3323354"/>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3ABF5BB2-E38F-0345-BDB6-C61E3372956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05648" y="0"/>
            <a:ext cx="3081167" cy="2452744"/>
          </a:xfrm>
          <a:prstGeom prst="rect">
            <a:avLst/>
          </a:prstGeom>
        </p:spPr>
      </p:pic>
      <p:sp>
        <p:nvSpPr>
          <p:cNvPr id="10" name="Rectangle 9">
            <a:extLst>
              <a:ext uri="{FF2B5EF4-FFF2-40B4-BE49-F238E27FC236}">
                <a16:creationId xmlns:a16="http://schemas.microsoft.com/office/drawing/2014/main" id="{E5910004-FDC5-BA46-96E9-C3217CE53DAE}"/>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185084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 36">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E331DA43-A9D1-CE43-A66A-043C2F75A418}"/>
              </a:ext>
            </a:extLst>
          </p:cNvPr>
          <p:cNvSpPr txBox="1"/>
          <p:nvPr userDrawn="1"/>
        </p:nvSpPr>
        <p:spPr>
          <a:xfrm>
            <a:off x="762000" y="688299"/>
            <a:ext cx="7195930" cy="707886"/>
          </a:xfrm>
          <a:prstGeom prst="rect">
            <a:avLst/>
          </a:prstGeom>
          <a:noFill/>
        </p:spPr>
        <p:txBody>
          <a:bodyPr wrap="square" rtlCol="0">
            <a:spAutoFit/>
          </a:bodyPr>
          <a:lstStyle/>
          <a:p>
            <a:r>
              <a:rPr lang="en-US" sz="4000" dirty="0">
                <a:solidFill>
                  <a:srgbClr val="006F44"/>
                </a:solidFill>
              </a:rPr>
              <a:t>Show a </a:t>
            </a:r>
            <a:r>
              <a:rPr lang="en-US" sz="4000" b="1" dirty="0">
                <a:solidFill>
                  <a:srgbClr val="006F44"/>
                </a:solidFill>
              </a:rPr>
              <a:t>video</a:t>
            </a:r>
            <a:endParaRPr lang="en-US" sz="4000" dirty="0">
              <a:solidFill>
                <a:srgbClr val="006F44"/>
              </a:solidFill>
            </a:endParaRPr>
          </a:p>
        </p:txBody>
      </p:sp>
      <p:sp>
        <p:nvSpPr>
          <p:cNvPr id="4" name="Rectangle 3">
            <a:extLst>
              <a:ext uri="{FF2B5EF4-FFF2-40B4-BE49-F238E27FC236}">
                <a16:creationId xmlns:a16="http://schemas.microsoft.com/office/drawing/2014/main" id="{B6229BE1-F50F-9344-9EB7-0BBD622C9CAF}"/>
              </a:ext>
            </a:extLst>
          </p:cNvPr>
          <p:cNvSpPr/>
          <p:nvPr userDrawn="1"/>
        </p:nvSpPr>
        <p:spPr bwMode="auto">
          <a:xfrm>
            <a:off x="0" y="4831080"/>
            <a:ext cx="12191999" cy="2026919"/>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grpSp>
        <p:nvGrpSpPr>
          <p:cNvPr id="6" name="Group 5">
            <a:extLst>
              <a:ext uri="{FF2B5EF4-FFF2-40B4-BE49-F238E27FC236}">
                <a16:creationId xmlns:a16="http://schemas.microsoft.com/office/drawing/2014/main" id="{3A388314-D6C8-C946-8B7E-27762069A1AF}"/>
              </a:ext>
            </a:extLst>
          </p:cNvPr>
          <p:cNvGrpSpPr/>
          <p:nvPr userDrawn="1"/>
        </p:nvGrpSpPr>
        <p:grpSpPr>
          <a:xfrm rot="21172591">
            <a:off x="522277" y="1979314"/>
            <a:ext cx="6849758" cy="3681816"/>
            <a:chOff x="411515" y="1852900"/>
            <a:chExt cx="6849758" cy="3681816"/>
          </a:xfrm>
        </p:grpSpPr>
        <p:pic>
          <p:nvPicPr>
            <p:cNvPr id="7" name="Picture 6" descr="A picture containing text&#10;&#10;Description automatically generated">
              <a:extLst>
                <a:ext uri="{FF2B5EF4-FFF2-40B4-BE49-F238E27FC236}">
                  <a16:creationId xmlns:a16="http://schemas.microsoft.com/office/drawing/2014/main" id="{BE8DD743-90ED-FC46-8C38-CBFB86DDA8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041" y="2272683"/>
              <a:ext cx="6216077" cy="2872358"/>
            </a:xfrm>
            <a:prstGeom prst="roundRect">
              <a:avLst>
                <a:gd name="adj" fmla="val 11104"/>
              </a:avLst>
            </a:prstGeom>
          </p:spPr>
        </p:pic>
        <p:pic>
          <p:nvPicPr>
            <p:cNvPr id="8" name="Picture 7" descr="A picture containing shape&#10;&#10;Description automatically generated">
              <a:extLst>
                <a:ext uri="{FF2B5EF4-FFF2-40B4-BE49-F238E27FC236}">
                  <a16:creationId xmlns:a16="http://schemas.microsoft.com/office/drawing/2014/main" id="{17180C22-8EA2-7842-B17C-787E6DEA36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411515" y="1852900"/>
              <a:ext cx="6849758" cy="3681816"/>
            </a:xfrm>
            <a:prstGeom prst="rect">
              <a:avLst/>
            </a:prstGeom>
          </p:spPr>
        </p:pic>
      </p:grpSp>
      <p:grpSp>
        <p:nvGrpSpPr>
          <p:cNvPr id="9" name="Group 8">
            <a:extLst>
              <a:ext uri="{FF2B5EF4-FFF2-40B4-BE49-F238E27FC236}">
                <a16:creationId xmlns:a16="http://schemas.microsoft.com/office/drawing/2014/main" id="{42599279-B545-8948-9E8C-D7E139653724}"/>
              </a:ext>
            </a:extLst>
          </p:cNvPr>
          <p:cNvGrpSpPr/>
          <p:nvPr userDrawn="1"/>
        </p:nvGrpSpPr>
        <p:grpSpPr>
          <a:xfrm>
            <a:off x="3782960" y="1840531"/>
            <a:ext cx="2620392" cy="549978"/>
            <a:chOff x="762000" y="4851581"/>
            <a:chExt cx="4407871" cy="549978"/>
          </a:xfrm>
        </p:grpSpPr>
        <p:sp>
          <p:nvSpPr>
            <p:cNvPr id="10" name="Rectangle 9">
              <a:extLst>
                <a:ext uri="{FF2B5EF4-FFF2-40B4-BE49-F238E27FC236}">
                  <a16:creationId xmlns:a16="http://schemas.microsoft.com/office/drawing/2014/main" id="{A891E88D-0788-0946-9D20-D85FE327B6E9}"/>
                </a:ext>
              </a:extLst>
            </p:cNvPr>
            <p:cNvSpPr/>
            <p:nvPr/>
          </p:nvSpPr>
          <p:spPr bwMode="auto">
            <a:xfrm>
              <a:off x="762000" y="4851581"/>
              <a:ext cx="4407870" cy="549978"/>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1" name="TextBox 10">
              <a:extLst>
                <a:ext uri="{FF2B5EF4-FFF2-40B4-BE49-F238E27FC236}">
                  <a16:creationId xmlns:a16="http://schemas.microsoft.com/office/drawing/2014/main" id="{6669727D-CF63-A547-BC6F-996266F8243F}"/>
                </a:ext>
              </a:extLst>
            </p:cNvPr>
            <p:cNvSpPr txBox="1"/>
            <p:nvPr/>
          </p:nvSpPr>
          <p:spPr>
            <a:xfrm>
              <a:off x="762001" y="4939449"/>
              <a:ext cx="4407870" cy="369332"/>
            </a:xfrm>
            <a:prstGeom prst="rect">
              <a:avLst/>
            </a:prstGeom>
            <a:noFill/>
          </p:spPr>
          <p:txBody>
            <a:bodyPr wrap="square" rtlCol="0">
              <a:spAutoFit/>
            </a:bodyPr>
            <a:lstStyle/>
            <a:p>
              <a:pPr algn="ctr"/>
              <a:r>
                <a:rPr lang="en-US" dirty="0">
                  <a:solidFill>
                    <a:schemeClr val="bg1"/>
                  </a:solidFill>
                </a:rPr>
                <a:t>Nutrilite</a:t>
              </a:r>
              <a:r>
                <a:rPr lang="en-US" baseline="30000" dirty="0">
                  <a:solidFill>
                    <a:schemeClr val="bg1"/>
                  </a:solidFill>
                </a:rPr>
                <a:t>™</a:t>
              </a:r>
              <a:r>
                <a:rPr lang="en-US" dirty="0">
                  <a:solidFill>
                    <a:schemeClr val="bg1"/>
                  </a:solidFill>
                </a:rPr>
                <a:t> story</a:t>
              </a:r>
            </a:p>
          </p:txBody>
        </p:sp>
      </p:grpSp>
      <p:grpSp>
        <p:nvGrpSpPr>
          <p:cNvPr id="12" name="Group 11">
            <a:extLst>
              <a:ext uri="{FF2B5EF4-FFF2-40B4-BE49-F238E27FC236}">
                <a16:creationId xmlns:a16="http://schemas.microsoft.com/office/drawing/2014/main" id="{AF44E2ED-2B77-0E46-B93C-67E870C33B19}"/>
              </a:ext>
            </a:extLst>
          </p:cNvPr>
          <p:cNvGrpSpPr/>
          <p:nvPr userDrawn="1"/>
        </p:nvGrpSpPr>
        <p:grpSpPr>
          <a:xfrm>
            <a:off x="7530624" y="669826"/>
            <a:ext cx="3681816" cy="6192176"/>
            <a:chOff x="7490889" y="665824"/>
            <a:chExt cx="3681816" cy="6192176"/>
          </a:xfrm>
        </p:grpSpPr>
        <p:pic>
          <p:nvPicPr>
            <p:cNvPr id="13" name="Picture 12" descr="A picture containing tree, outdoor, person, sky&#10;&#10;Description automatically generated">
              <a:extLst>
                <a:ext uri="{FF2B5EF4-FFF2-40B4-BE49-F238E27FC236}">
                  <a16:creationId xmlns:a16="http://schemas.microsoft.com/office/drawing/2014/main" id="{585233F2-1D5A-2F42-A04A-912A0E674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6737" y="1047564"/>
              <a:ext cx="2970779" cy="5810435"/>
            </a:xfrm>
            <a:prstGeom prst="round2SameRect">
              <a:avLst>
                <a:gd name="adj1" fmla="val 12782"/>
                <a:gd name="adj2" fmla="val 0"/>
              </a:avLst>
            </a:prstGeom>
          </p:spPr>
        </p:pic>
        <p:pic>
          <p:nvPicPr>
            <p:cNvPr id="14" name="Picture 13" descr="A picture containing shape&#10;&#10;Description automatically generated">
              <a:extLst>
                <a:ext uri="{FF2B5EF4-FFF2-40B4-BE49-F238E27FC236}">
                  <a16:creationId xmlns:a16="http://schemas.microsoft.com/office/drawing/2014/main" id="{835D9E82-CF93-A740-B674-733C3A6C79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6235709" y="1921004"/>
              <a:ext cx="6192176" cy="3681816"/>
            </a:xfrm>
            <a:prstGeom prst="rect">
              <a:avLst/>
            </a:prstGeom>
          </p:spPr>
        </p:pic>
      </p:grpSp>
      <p:grpSp>
        <p:nvGrpSpPr>
          <p:cNvPr id="15" name="Group 14">
            <a:extLst>
              <a:ext uri="{FF2B5EF4-FFF2-40B4-BE49-F238E27FC236}">
                <a16:creationId xmlns:a16="http://schemas.microsoft.com/office/drawing/2014/main" id="{C260D879-D749-8543-B595-C3860E19A3DE}"/>
              </a:ext>
            </a:extLst>
          </p:cNvPr>
          <p:cNvGrpSpPr/>
          <p:nvPr userDrawn="1"/>
        </p:nvGrpSpPr>
        <p:grpSpPr>
          <a:xfrm>
            <a:off x="7331467" y="5659089"/>
            <a:ext cx="3880973" cy="549978"/>
            <a:chOff x="762000" y="4851581"/>
            <a:chExt cx="4407871" cy="549978"/>
          </a:xfrm>
        </p:grpSpPr>
        <p:sp>
          <p:nvSpPr>
            <p:cNvPr id="16" name="Rectangle 15">
              <a:extLst>
                <a:ext uri="{FF2B5EF4-FFF2-40B4-BE49-F238E27FC236}">
                  <a16:creationId xmlns:a16="http://schemas.microsoft.com/office/drawing/2014/main" id="{3B230280-6ABB-4842-930F-429F0EE0421E}"/>
                </a:ext>
              </a:extLst>
            </p:cNvPr>
            <p:cNvSpPr/>
            <p:nvPr/>
          </p:nvSpPr>
          <p:spPr bwMode="auto">
            <a:xfrm>
              <a:off x="762000" y="4851581"/>
              <a:ext cx="4407870" cy="549978"/>
            </a:xfrm>
            <a:prstGeom prst="rect">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7" name="TextBox 16">
              <a:extLst>
                <a:ext uri="{FF2B5EF4-FFF2-40B4-BE49-F238E27FC236}">
                  <a16:creationId xmlns:a16="http://schemas.microsoft.com/office/drawing/2014/main" id="{D341E0DF-79E2-5341-93DD-9CBBB4C74A6F}"/>
                </a:ext>
              </a:extLst>
            </p:cNvPr>
            <p:cNvSpPr txBox="1"/>
            <p:nvPr/>
          </p:nvSpPr>
          <p:spPr>
            <a:xfrm>
              <a:off x="762001" y="4939449"/>
              <a:ext cx="4407870" cy="369332"/>
            </a:xfrm>
            <a:prstGeom prst="rect">
              <a:avLst/>
            </a:prstGeom>
            <a:noFill/>
          </p:spPr>
          <p:txBody>
            <a:bodyPr wrap="square" rtlCol="0">
              <a:spAutoFit/>
            </a:bodyPr>
            <a:lstStyle/>
            <a:p>
              <a:pPr algn="ctr"/>
              <a:r>
                <a:rPr lang="en-US" dirty="0">
                  <a:solidFill>
                    <a:schemeClr val="bg1"/>
                  </a:solidFill>
                </a:rPr>
                <a:t>Nutrilite</a:t>
              </a:r>
              <a:r>
                <a:rPr lang="en-US" baseline="30000" dirty="0">
                  <a:solidFill>
                    <a:schemeClr val="bg1"/>
                  </a:solidFill>
                </a:rPr>
                <a:t>™</a:t>
              </a:r>
              <a:r>
                <a:rPr lang="en-US" dirty="0">
                  <a:solidFill>
                    <a:schemeClr val="bg1"/>
                  </a:solidFill>
                </a:rPr>
                <a:t> Organics products</a:t>
              </a:r>
            </a:p>
          </p:txBody>
        </p:sp>
      </p:grpSp>
      <p:sp>
        <p:nvSpPr>
          <p:cNvPr id="18" name="TextBox 17">
            <a:extLst>
              <a:ext uri="{FF2B5EF4-FFF2-40B4-BE49-F238E27FC236}">
                <a16:creationId xmlns:a16="http://schemas.microsoft.com/office/drawing/2014/main" id="{3FBF6F60-351F-444C-812F-FA5EB78DA3C3}"/>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sp>
        <p:nvSpPr>
          <p:cNvPr id="19" name="Rectangle 18">
            <a:extLst>
              <a:ext uri="{FF2B5EF4-FFF2-40B4-BE49-F238E27FC236}">
                <a16:creationId xmlns:a16="http://schemas.microsoft.com/office/drawing/2014/main" id="{0D04116D-95B7-3D49-9B26-776DA4F25478}"/>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017020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lide 37">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icture containing indoor, wall&#10;&#10;Description automatically generated">
            <a:extLst>
              <a:ext uri="{FF2B5EF4-FFF2-40B4-BE49-F238E27FC236}">
                <a16:creationId xmlns:a16="http://schemas.microsoft.com/office/drawing/2014/main" id="{3D8F727D-2093-1146-B594-1F160E8E9B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78" y="-1"/>
            <a:ext cx="6262667" cy="6858001"/>
          </a:xfrm>
          <a:prstGeom prst="rect">
            <a:avLst/>
          </a:prstGeom>
        </p:spPr>
      </p:pic>
      <p:sp>
        <p:nvSpPr>
          <p:cNvPr id="4" name="Rectangle 3">
            <a:extLst>
              <a:ext uri="{FF2B5EF4-FFF2-40B4-BE49-F238E27FC236}">
                <a16:creationId xmlns:a16="http://schemas.microsoft.com/office/drawing/2014/main" id="{5F2786C4-66B5-514C-9046-D2C57E340F57}"/>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E80A63A1-B152-6F49-A0DB-22FE726BE067}"/>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EC096919-C4C6-5244-9E98-7DC8C17BDC8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FAFB402A-F6F0-F948-A115-B21B96B5E4B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0DAD637B-5373-1844-903B-6769A9804155}"/>
              </a:ext>
            </a:extLst>
          </p:cNvPr>
          <p:cNvSpPr txBox="1"/>
          <p:nvPr userDrawn="1"/>
        </p:nvSpPr>
        <p:spPr>
          <a:xfrm>
            <a:off x="6981727" y="2819691"/>
            <a:ext cx="4462413" cy="1323439"/>
          </a:xfrm>
          <a:prstGeom prst="rect">
            <a:avLst/>
          </a:prstGeom>
          <a:noFill/>
        </p:spPr>
        <p:txBody>
          <a:bodyPr wrap="square">
            <a:spAutoFit/>
          </a:bodyPr>
          <a:lstStyle/>
          <a:p>
            <a:pPr lvl="0" defTabSz="914400">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 Address </a:t>
            </a:r>
            <a:b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Price Value</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Gráfico 54">
            <a:extLst>
              <a:ext uri="{FF2B5EF4-FFF2-40B4-BE49-F238E27FC236}">
                <a16:creationId xmlns:a16="http://schemas.microsoft.com/office/drawing/2014/main" id="{F77EF48F-2A3A-5A46-86CC-F5FC3DBF1940}"/>
              </a:ext>
            </a:extLst>
          </p:cNvPr>
          <p:cNvSpPr/>
          <p:nvPr userDrawn="1"/>
        </p:nvSpPr>
        <p:spPr>
          <a:xfrm>
            <a:off x="7013852" y="2008164"/>
            <a:ext cx="715665" cy="559113"/>
          </a:xfrm>
          <a:custGeom>
            <a:avLst/>
            <a:gdLst>
              <a:gd name="connsiteX0" fmla="*/ 28575 w 609600"/>
              <a:gd name="connsiteY0" fmla="*/ 142875 h 476250"/>
              <a:gd name="connsiteX1" fmla="*/ 333375 w 609600"/>
              <a:gd name="connsiteY1" fmla="*/ 142875 h 476250"/>
              <a:gd name="connsiteX2" fmla="*/ 333375 w 609600"/>
              <a:gd name="connsiteY2" fmla="*/ 142875 h 476250"/>
              <a:gd name="connsiteX3" fmla="*/ 506559 w 609600"/>
              <a:gd name="connsiteY3" fmla="*/ 142875 h 476250"/>
              <a:gd name="connsiteX4" fmla="*/ 466668 w 609600"/>
              <a:gd name="connsiteY4" fmla="*/ 178784 h 476250"/>
              <a:gd name="connsiteX5" fmla="*/ 466725 w 609600"/>
              <a:gd name="connsiteY5" fmla="*/ 178870 h 476250"/>
              <a:gd name="connsiteX6" fmla="*/ 457200 w 609600"/>
              <a:gd name="connsiteY6" fmla="*/ 200035 h 476250"/>
              <a:gd name="connsiteX7" fmla="*/ 485775 w 609600"/>
              <a:gd name="connsiteY7" fmla="*/ 228610 h 476250"/>
              <a:gd name="connsiteX8" fmla="*/ 504825 w 609600"/>
              <a:gd name="connsiteY8" fmla="*/ 221199 h 476250"/>
              <a:gd name="connsiteX9" fmla="*/ 504892 w 609600"/>
              <a:gd name="connsiteY9" fmla="*/ 221275 h 476250"/>
              <a:gd name="connsiteX10" fmla="*/ 600142 w 609600"/>
              <a:gd name="connsiteY10" fmla="*/ 135550 h 476250"/>
              <a:gd name="connsiteX11" fmla="*/ 600075 w 609600"/>
              <a:gd name="connsiteY11" fmla="*/ 135465 h 476250"/>
              <a:gd name="connsiteX12" fmla="*/ 609600 w 609600"/>
              <a:gd name="connsiteY12" fmla="*/ 114300 h 476250"/>
              <a:gd name="connsiteX13" fmla="*/ 600075 w 609600"/>
              <a:gd name="connsiteY13" fmla="*/ 93135 h 476250"/>
              <a:gd name="connsiteX14" fmla="*/ 600142 w 609600"/>
              <a:gd name="connsiteY14" fmla="*/ 93059 h 476250"/>
              <a:gd name="connsiteX15" fmla="*/ 504892 w 609600"/>
              <a:gd name="connsiteY15" fmla="*/ 7334 h 476250"/>
              <a:gd name="connsiteX16" fmla="*/ 504825 w 609600"/>
              <a:gd name="connsiteY16" fmla="*/ 7410 h 476250"/>
              <a:gd name="connsiteX17" fmla="*/ 485775 w 609600"/>
              <a:gd name="connsiteY17" fmla="*/ 0 h 476250"/>
              <a:gd name="connsiteX18" fmla="*/ 457200 w 609600"/>
              <a:gd name="connsiteY18" fmla="*/ 28575 h 476250"/>
              <a:gd name="connsiteX19" fmla="*/ 466725 w 609600"/>
              <a:gd name="connsiteY19" fmla="*/ 49740 h 476250"/>
              <a:gd name="connsiteX20" fmla="*/ 466658 w 609600"/>
              <a:gd name="connsiteY20" fmla="*/ 49816 h 476250"/>
              <a:gd name="connsiteX21" fmla="*/ 506559 w 609600"/>
              <a:gd name="connsiteY21" fmla="*/ 85725 h 476250"/>
              <a:gd name="connsiteX22" fmla="*/ 371475 w 609600"/>
              <a:gd name="connsiteY22" fmla="*/ 85725 h 476250"/>
              <a:gd name="connsiteX23" fmla="*/ 371475 w 609600"/>
              <a:gd name="connsiteY23" fmla="*/ 85725 h 476250"/>
              <a:gd name="connsiteX24" fmla="*/ 247650 w 609600"/>
              <a:gd name="connsiteY24" fmla="*/ 85725 h 476250"/>
              <a:gd name="connsiteX25" fmla="*/ 247650 w 609600"/>
              <a:gd name="connsiteY25" fmla="*/ 85725 h 476250"/>
              <a:gd name="connsiteX26" fmla="*/ 103041 w 609600"/>
              <a:gd name="connsiteY26" fmla="*/ 85725 h 476250"/>
              <a:gd name="connsiteX27" fmla="*/ 103041 w 609600"/>
              <a:gd name="connsiteY27" fmla="*/ 85725 h 476250"/>
              <a:gd name="connsiteX28" fmla="*/ 28575 w 609600"/>
              <a:gd name="connsiteY28" fmla="*/ 85725 h 476250"/>
              <a:gd name="connsiteX29" fmla="*/ 0 w 609600"/>
              <a:gd name="connsiteY29" fmla="*/ 114300 h 476250"/>
              <a:gd name="connsiteX30" fmla="*/ 28575 w 609600"/>
              <a:gd name="connsiteY30" fmla="*/ 142875 h 476250"/>
              <a:gd name="connsiteX31" fmla="*/ 581025 w 609600"/>
              <a:gd name="connsiteY31" fmla="*/ 333375 h 476250"/>
              <a:gd name="connsiteX32" fmla="*/ 506559 w 609600"/>
              <a:gd name="connsiteY32" fmla="*/ 333375 h 476250"/>
              <a:gd name="connsiteX33" fmla="*/ 506559 w 609600"/>
              <a:gd name="connsiteY33" fmla="*/ 333375 h 476250"/>
              <a:gd name="connsiteX34" fmla="*/ 361950 w 609600"/>
              <a:gd name="connsiteY34" fmla="*/ 333375 h 476250"/>
              <a:gd name="connsiteX35" fmla="*/ 361950 w 609600"/>
              <a:gd name="connsiteY35" fmla="*/ 333375 h 476250"/>
              <a:gd name="connsiteX36" fmla="*/ 238125 w 609600"/>
              <a:gd name="connsiteY36" fmla="*/ 333375 h 476250"/>
              <a:gd name="connsiteX37" fmla="*/ 238125 w 609600"/>
              <a:gd name="connsiteY37" fmla="*/ 333375 h 476250"/>
              <a:gd name="connsiteX38" fmla="*/ 103041 w 609600"/>
              <a:gd name="connsiteY38" fmla="*/ 333375 h 476250"/>
              <a:gd name="connsiteX39" fmla="*/ 142942 w 609600"/>
              <a:gd name="connsiteY39" fmla="*/ 297466 h 476250"/>
              <a:gd name="connsiteX40" fmla="*/ 142875 w 609600"/>
              <a:gd name="connsiteY40" fmla="*/ 297399 h 476250"/>
              <a:gd name="connsiteX41" fmla="*/ 152400 w 609600"/>
              <a:gd name="connsiteY41" fmla="*/ 276225 h 476250"/>
              <a:gd name="connsiteX42" fmla="*/ 123825 w 609600"/>
              <a:gd name="connsiteY42" fmla="*/ 247650 h 476250"/>
              <a:gd name="connsiteX43" fmla="*/ 104775 w 609600"/>
              <a:gd name="connsiteY43" fmla="*/ 255051 h 476250"/>
              <a:gd name="connsiteX44" fmla="*/ 104708 w 609600"/>
              <a:gd name="connsiteY44" fmla="*/ 254975 h 476250"/>
              <a:gd name="connsiteX45" fmla="*/ 9458 w 609600"/>
              <a:gd name="connsiteY45" fmla="*/ 340700 h 476250"/>
              <a:gd name="connsiteX46" fmla="*/ 9525 w 609600"/>
              <a:gd name="connsiteY46" fmla="*/ 340776 h 476250"/>
              <a:gd name="connsiteX47" fmla="*/ 0 w 609600"/>
              <a:gd name="connsiteY47" fmla="*/ 361950 h 476250"/>
              <a:gd name="connsiteX48" fmla="*/ 9525 w 609600"/>
              <a:gd name="connsiteY48" fmla="*/ 383124 h 476250"/>
              <a:gd name="connsiteX49" fmla="*/ 9458 w 609600"/>
              <a:gd name="connsiteY49" fmla="*/ 383191 h 476250"/>
              <a:gd name="connsiteX50" fmla="*/ 104708 w 609600"/>
              <a:gd name="connsiteY50" fmla="*/ 468916 h 476250"/>
              <a:gd name="connsiteX51" fmla="*/ 104775 w 609600"/>
              <a:gd name="connsiteY51" fmla="*/ 468849 h 476250"/>
              <a:gd name="connsiteX52" fmla="*/ 123825 w 609600"/>
              <a:gd name="connsiteY52" fmla="*/ 476250 h 476250"/>
              <a:gd name="connsiteX53" fmla="*/ 152400 w 609600"/>
              <a:gd name="connsiteY53" fmla="*/ 447675 h 476250"/>
              <a:gd name="connsiteX54" fmla="*/ 142875 w 609600"/>
              <a:gd name="connsiteY54" fmla="*/ 426501 h 476250"/>
              <a:gd name="connsiteX55" fmla="*/ 142942 w 609600"/>
              <a:gd name="connsiteY55" fmla="*/ 426425 h 476250"/>
              <a:gd name="connsiteX56" fmla="*/ 103041 w 609600"/>
              <a:gd name="connsiteY56" fmla="*/ 390525 h 476250"/>
              <a:gd name="connsiteX57" fmla="*/ 333375 w 609600"/>
              <a:gd name="connsiteY57" fmla="*/ 390525 h 476250"/>
              <a:gd name="connsiteX58" fmla="*/ 333375 w 609600"/>
              <a:gd name="connsiteY58" fmla="*/ 390525 h 476250"/>
              <a:gd name="connsiteX59" fmla="*/ 581025 w 609600"/>
              <a:gd name="connsiteY59" fmla="*/ 390525 h 476250"/>
              <a:gd name="connsiteX60" fmla="*/ 609600 w 609600"/>
              <a:gd name="connsiteY60" fmla="*/ 361950 h 476250"/>
              <a:gd name="connsiteX61" fmla="*/ 581025 w 609600"/>
              <a:gd name="connsiteY61" fmla="*/ 33337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9600" h="476250">
                <a:moveTo>
                  <a:pt x="28575" y="142875"/>
                </a:moveTo>
                <a:lnTo>
                  <a:pt x="333375" y="142875"/>
                </a:lnTo>
                <a:lnTo>
                  <a:pt x="333375" y="142875"/>
                </a:lnTo>
                <a:lnTo>
                  <a:pt x="506559" y="142875"/>
                </a:lnTo>
                <a:lnTo>
                  <a:pt x="466668" y="178784"/>
                </a:lnTo>
                <a:lnTo>
                  <a:pt x="466725" y="178870"/>
                </a:lnTo>
                <a:cubicBezTo>
                  <a:pt x="460924" y="184099"/>
                  <a:pt x="457200" y="191595"/>
                  <a:pt x="457200" y="200035"/>
                </a:cubicBezTo>
                <a:cubicBezTo>
                  <a:pt x="457200" y="215817"/>
                  <a:pt x="469992" y="228610"/>
                  <a:pt x="485775" y="228610"/>
                </a:cubicBezTo>
                <a:cubicBezTo>
                  <a:pt x="493119" y="228610"/>
                  <a:pt x="499758" y="225762"/>
                  <a:pt x="504825" y="221199"/>
                </a:cubicBezTo>
                <a:lnTo>
                  <a:pt x="504892" y="221275"/>
                </a:lnTo>
                <a:lnTo>
                  <a:pt x="600142" y="135550"/>
                </a:lnTo>
                <a:lnTo>
                  <a:pt x="600075" y="135465"/>
                </a:lnTo>
                <a:cubicBezTo>
                  <a:pt x="605876" y="130235"/>
                  <a:pt x="609600" y="122730"/>
                  <a:pt x="609600" y="114300"/>
                </a:cubicBezTo>
                <a:cubicBezTo>
                  <a:pt x="609600" y="105870"/>
                  <a:pt x="605876" y="98365"/>
                  <a:pt x="600075" y="93135"/>
                </a:cubicBezTo>
                <a:lnTo>
                  <a:pt x="600142" y="93059"/>
                </a:lnTo>
                <a:lnTo>
                  <a:pt x="504892" y="7334"/>
                </a:lnTo>
                <a:lnTo>
                  <a:pt x="504825" y="7410"/>
                </a:lnTo>
                <a:cubicBezTo>
                  <a:pt x="499758" y="2858"/>
                  <a:pt x="493119" y="0"/>
                  <a:pt x="485775" y="0"/>
                </a:cubicBezTo>
                <a:cubicBezTo>
                  <a:pt x="469992" y="0"/>
                  <a:pt x="457200" y="12792"/>
                  <a:pt x="457200" y="28575"/>
                </a:cubicBezTo>
                <a:cubicBezTo>
                  <a:pt x="457200" y="37005"/>
                  <a:pt x="460924" y="44510"/>
                  <a:pt x="466725" y="49740"/>
                </a:cubicBezTo>
                <a:lnTo>
                  <a:pt x="466658" y="49816"/>
                </a:lnTo>
                <a:lnTo>
                  <a:pt x="506559" y="85725"/>
                </a:lnTo>
                <a:lnTo>
                  <a:pt x="371475" y="85725"/>
                </a:lnTo>
                <a:lnTo>
                  <a:pt x="371475" y="85725"/>
                </a:lnTo>
                <a:lnTo>
                  <a:pt x="247650" y="85725"/>
                </a:lnTo>
                <a:lnTo>
                  <a:pt x="247650" y="85725"/>
                </a:lnTo>
                <a:lnTo>
                  <a:pt x="103041" y="85725"/>
                </a:lnTo>
                <a:lnTo>
                  <a:pt x="103041" y="85725"/>
                </a:lnTo>
                <a:lnTo>
                  <a:pt x="28575" y="85725"/>
                </a:lnTo>
                <a:cubicBezTo>
                  <a:pt x="12792" y="85725"/>
                  <a:pt x="0" y="98517"/>
                  <a:pt x="0" y="114300"/>
                </a:cubicBezTo>
                <a:cubicBezTo>
                  <a:pt x="0" y="130083"/>
                  <a:pt x="12792" y="142875"/>
                  <a:pt x="28575" y="142875"/>
                </a:cubicBezTo>
                <a:close/>
                <a:moveTo>
                  <a:pt x="581025" y="333375"/>
                </a:moveTo>
                <a:lnTo>
                  <a:pt x="506559" y="333375"/>
                </a:lnTo>
                <a:lnTo>
                  <a:pt x="506559" y="333375"/>
                </a:lnTo>
                <a:lnTo>
                  <a:pt x="361950" y="333375"/>
                </a:lnTo>
                <a:lnTo>
                  <a:pt x="361950" y="333375"/>
                </a:lnTo>
                <a:lnTo>
                  <a:pt x="238125" y="333375"/>
                </a:lnTo>
                <a:lnTo>
                  <a:pt x="238125" y="333375"/>
                </a:lnTo>
                <a:lnTo>
                  <a:pt x="103041" y="333375"/>
                </a:lnTo>
                <a:lnTo>
                  <a:pt x="142942" y="297466"/>
                </a:lnTo>
                <a:lnTo>
                  <a:pt x="142875" y="297399"/>
                </a:lnTo>
                <a:cubicBezTo>
                  <a:pt x="148685" y="292160"/>
                  <a:pt x="152400" y="284664"/>
                  <a:pt x="152400" y="276225"/>
                </a:cubicBezTo>
                <a:cubicBezTo>
                  <a:pt x="152400" y="260442"/>
                  <a:pt x="139608" y="247650"/>
                  <a:pt x="123825" y="247650"/>
                </a:cubicBezTo>
                <a:cubicBezTo>
                  <a:pt x="116472" y="247650"/>
                  <a:pt x="109842" y="250508"/>
                  <a:pt x="104775" y="255051"/>
                </a:cubicBezTo>
                <a:lnTo>
                  <a:pt x="104708" y="254975"/>
                </a:lnTo>
                <a:lnTo>
                  <a:pt x="9458" y="340700"/>
                </a:lnTo>
                <a:lnTo>
                  <a:pt x="9525" y="340776"/>
                </a:lnTo>
                <a:cubicBezTo>
                  <a:pt x="3724" y="346024"/>
                  <a:pt x="0" y="353520"/>
                  <a:pt x="0" y="361950"/>
                </a:cubicBezTo>
                <a:cubicBezTo>
                  <a:pt x="0" y="370380"/>
                  <a:pt x="3724" y="377876"/>
                  <a:pt x="9525" y="383124"/>
                </a:cubicBezTo>
                <a:lnTo>
                  <a:pt x="9458" y="383191"/>
                </a:lnTo>
                <a:lnTo>
                  <a:pt x="104708" y="468916"/>
                </a:lnTo>
                <a:lnTo>
                  <a:pt x="104775" y="468849"/>
                </a:lnTo>
                <a:cubicBezTo>
                  <a:pt x="109842" y="473402"/>
                  <a:pt x="116481" y="476250"/>
                  <a:pt x="123825" y="476250"/>
                </a:cubicBezTo>
                <a:cubicBezTo>
                  <a:pt x="139608" y="476250"/>
                  <a:pt x="152400" y="463458"/>
                  <a:pt x="152400" y="447675"/>
                </a:cubicBezTo>
                <a:cubicBezTo>
                  <a:pt x="152400" y="439245"/>
                  <a:pt x="148676" y="431740"/>
                  <a:pt x="142875" y="426501"/>
                </a:cubicBezTo>
                <a:lnTo>
                  <a:pt x="142942" y="426425"/>
                </a:lnTo>
                <a:lnTo>
                  <a:pt x="103041" y="390525"/>
                </a:lnTo>
                <a:lnTo>
                  <a:pt x="333375" y="390525"/>
                </a:lnTo>
                <a:lnTo>
                  <a:pt x="333375" y="390525"/>
                </a:lnTo>
                <a:lnTo>
                  <a:pt x="581025" y="390525"/>
                </a:lnTo>
                <a:cubicBezTo>
                  <a:pt x="596808" y="390525"/>
                  <a:pt x="609600" y="377733"/>
                  <a:pt x="609600" y="361950"/>
                </a:cubicBezTo>
                <a:cubicBezTo>
                  <a:pt x="609600" y="346167"/>
                  <a:pt x="596808" y="333375"/>
                  <a:pt x="581025" y="33337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5D17F5D1-1BDC-E243-BF7E-5B91573E66AE}"/>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41143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lide 38">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C698FE07-E5AF-DD47-9DD5-67BD02B6B426}"/>
              </a:ext>
            </a:extLst>
          </p:cNvPr>
          <p:cNvSpPr txBox="1"/>
          <p:nvPr userDrawn="1"/>
        </p:nvSpPr>
        <p:spPr>
          <a:xfrm>
            <a:off x="762000" y="685800"/>
            <a:ext cx="10524681" cy="646331"/>
          </a:xfrm>
          <a:prstGeom prst="rect">
            <a:avLst/>
          </a:prstGeom>
          <a:noFill/>
        </p:spPr>
        <p:txBody>
          <a:bodyPr wrap="square" rtlCol="0">
            <a:spAutoFit/>
          </a:bodyPr>
          <a:lstStyle/>
          <a:p>
            <a:r>
              <a:rPr lang="en-US" sz="3600" dirty="0">
                <a:solidFill>
                  <a:srgbClr val="006F44"/>
                </a:solidFill>
              </a:rPr>
              <a:t>Compare the </a:t>
            </a:r>
            <a:r>
              <a:rPr lang="en-US" sz="3600" b="1" dirty="0">
                <a:solidFill>
                  <a:srgbClr val="006F44"/>
                </a:solidFill>
              </a:rPr>
              <a:t>value</a:t>
            </a:r>
            <a:r>
              <a:rPr lang="en-US" sz="3600" dirty="0">
                <a:solidFill>
                  <a:srgbClr val="006F44"/>
                </a:solidFill>
              </a:rPr>
              <a:t> of Nutrilite</a:t>
            </a:r>
            <a:r>
              <a:rPr lang="en-US" sz="3600" baseline="30000" dirty="0">
                <a:solidFill>
                  <a:srgbClr val="006F44"/>
                </a:solidFill>
              </a:rPr>
              <a:t>™</a:t>
            </a:r>
            <a:r>
              <a:rPr lang="en-US" sz="3600" dirty="0">
                <a:solidFill>
                  <a:srgbClr val="006F44"/>
                </a:solidFill>
              </a:rPr>
              <a:t> Organics</a:t>
            </a:r>
          </a:p>
        </p:txBody>
      </p:sp>
      <p:sp>
        <p:nvSpPr>
          <p:cNvPr id="4" name="TextBox 3">
            <a:extLst>
              <a:ext uri="{FF2B5EF4-FFF2-40B4-BE49-F238E27FC236}">
                <a16:creationId xmlns:a16="http://schemas.microsoft.com/office/drawing/2014/main" id="{74300F12-245A-D948-9823-BCF7E70F3A09}"/>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6" name="Picture 5" descr="A picture containing website&#10;&#10;Description automatically generated">
            <a:extLst>
              <a:ext uri="{FF2B5EF4-FFF2-40B4-BE49-F238E27FC236}">
                <a16:creationId xmlns:a16="http://schemas.microsoft.com/office/drawing/2014/main" id="{B5E07872-13BB-3D4D-A68D-A1CC6D645D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1834278"/>
            <a:ext cx="1477640" cy="1865411"/>
          </a:xfrm>
          <a:prstGeom prst="rect">
            <a:avLst/>
          </a:prstGeom>
          <a:effectLst>
            <a:outerShdw blurRad="50800" dist="38100" dir="3180000" algn="tl" rotWithShape="0">
              <a:prstClr val="black">
                <a:alpha val="25376"/>
              </a:prstClr>
            </a:outerShdw>
          </a:effectLst>
        </p:spPr>
      </p:pic>
      <p:pic>
        <p:nvPicPr>
          <p:cNvPr id="7" name="Picture 6" descr="A picture containing green&#10;&#10;Description automatically generated">
            <a:extLst>
              <a:ext uri="{FF2B5EF4-FFF2-40B4-BE49-F238E27FC236}">
                <a16:creationId xmlns:a16="http://schemas.microsoft.com/office/drawing/2014/main" id="{192583D5-AB61-2C44-84F8-10B0633F39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254" y="3835152"/>
            <a:ext cx="1326707" cy="1758003"/>
          </a:xfrm>
          <a:prstGeom prst="rect">
            <a:avLst/>
          </a:prstGeom>
        </p:spPr>
      </p:pic>
      <p:sp>
        <p:nvSpPr>
          <p:cNvPr id="8" name="TextBox 7">
            <a:extLst>
              <a:ext uri="{FF2B5EF4-FFF2-40B4-BE49-F238E27FC236}">
                <a16:creationId xmlns:a16="http://schemas.microsoft.com/office/drawing/2014/main" id="{7718038C-3077-2745-9626-F4E3A8C6D438}"/>
              </a:ext>
            </a:extLst>
          </p:cNvPr>
          <p:cNvSpPr txBox="1"/>
          <p:nvPr userDrawn="1"/>
        </p:nvSpPr>
        <p:spPr>
          <a:xfrm>
            <a:off x="9420183" y="3638751"/>
            <a:ext cx="1771310" cy="400110"/>
          </a:xfrm>
          <a:prstGeom prst="rect">
            <a:avLst/>
          </a:prstGeom>
          <a:noFill/>
        </p:spPr>
        <p:txBody>
          <a:bodyPr wrap="square" rtlCol="0">
            <a:spAutoFit/>
          </a:bodyPr>
          <a:lstStyle/>
          <a:p>
            <a:r>
              <a:rPr lang="en-US" sz="1000" i="1" dirty="0">
                <a:solidFill>
                  <a:srgbClr val="006F44"/>
                </a:solidFill>
              </a:rPr>
              <a:t>Exact pricing available on the Amway website</a:t>
            </a:r>
          </a:p>
        </p:txBody>
      </p:sp>
      <p:graphicFrame>
        <p:nvGraphicFramePr>
          <p:cNvPr id="9" name="Table 7">
            <a:extLst>
              <a:ext uri="{FF2B5EF4-FFF2-40B4-BE49-F238E27FC236}">
                <a16:creationId xmlns:a16="http://schemas.microsoft.com/office/drawing/2014/main" id="{F5D96305-21BA-354A-B2C0-F905E21C2B83}"/>
              </a:ext>
            </a:extLst>
          </p:cNvPr>
          <p:cNvGraphicFramePr>
            <a:graphicFrameLocks noGrp="1"/>
          </p:cNvGraphicFramePr>
          <p:nvPr userDrawn="1">
            <p:extLst>
              <p:ext uri="{D42A27DB-BD31-4B8C-83A1-F6EECF244321}">
                <p14:modId xmlns:p14="http://schemas.microsoft.com/office/powerpoint/2010/main" val="3923605245"/>
              </p:ext>
            </p:extLst>
          </p:nvPr>
        </p:nvGraphicFramePr>
        <p:xfrm>
          <a:off x="2682299" y="1725143"/>
          <a:ext cx="8379278" cy="494709"/>
        </p:xfrm>
        <a:graphic>
          <a:graphicData uri="http://schemas.openxmlformats.org/drawingml/2006/table">
            <a:tbl>
              <a:tblPr firstRow="1" bandRow="1">
                <a:tableStyleId>{5C22544A-7EE6-4342-B048-85BDC9FD1C3A}</a:tableStyleId>
              </a:tblPr>
              <a:tblGrid>
                <a:gridCol w="1392551">
                  <a:extLst>
                    <a:ext uri="{9D8B030D-6E8A-4147-A177-3AD203B41FA5}">
                      <a16:colId xmlns:a16="http://schemas.microsoft.com/office/drawing/2014/main" val="3795913277"/>
                    </a:ext>
                  </a:extLst>
                </a:gridCol>
                <a:gridCol w="2991775">
                  <a:extLst>
                    <a:ext uri="{9D8B030D-6E8A-4147-A177-3AD203B41FA5}">
                      <a16:colId xmlns:a16="http://schemas.microsoft.com/office/drawing/2014/main" val="797443678"/>
                    </a:ext>
                  </a:extLst>
                </a:gridCol>
                <a:gridCol w="2414726">
                  <a:extLst>
                    <a:ext uri="{9D8B030D-6E8A-4147-A177-3AD203B41FA5}">
                      <a16:colId xmlns:a16="http://schemas.microsoft.com/office/drawing/2014/main" val="2261945649"/>
                    </a:ext>
                  </a:extLst>
                </a:gridCol>
                <a:gridCol w="1580226">
                  <a:extLst>
                    <a:ext uri="{9D8B030D-6E8A-4147-A177-3AD203B41FA5}">
                      <a16:colId xmlns:a16="http://schemas.microsoft.com/office/drawing/2014/main" val="3185094826"/>
                    </a:ext>
                  </a:extLst>
                </a:gridCol>
              </a:tblGrid>
              <a:tr h="494709">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Level of protein</a:t>
                      </a:r>
                      <a:endParaRPr lang="en-US" sz="12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Claims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Certifications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Pricing &amp; servings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006F44"/>
                    </a:solidFill>
                  </a:tcPr>
                </a:tc>
                <a:extLst>
                  <a:ext uri="{0D108BD9-81ED-4DB2-BD59-A6C34878D82A}">
                    <a16:rowId xmlns:a16="http://schemas.microsoft.com/office/drawing/2014/main" val="3181881545"/>
                  </a:ext>
                </a:extLst>
              </a:tr>
            </a:tbl>
          </a:graphicData>
        </a:graphic>
      </p:graphicFrame>
      <p:graphicFrame>
        <p:nvGraphicFramePr>
          <p:cNvPr id="10" name="Table 7">
            <a:extLst>
              <a:ext uri="{FF2B5EF4-FFF2-40B4-BE49-F238E27FC236}">
                <a16:creationId xmlns:a16="http://schemas.microsoft.com/office/drawing/2014/main" id="{5F8B908E-48AC-E843-8A41-D1C157822A84}"/>
              </a:ext>
            </a:extLst>
          </p:cNvPr>
          <p:cNvGraphicFramePr>
            <a:graphicFrameLocks noGrp="1"/>
          </p:cNvGraphicFramePr>
          <p:nvPr userDrawn="1">
            <p:extLst>
              <p:ext uri="{D42A27DB-BD31-4B8C-83A1-F6EECF244321}">
                <p14:modId xmlns:p14="http://schemas.microsoft.com/office/powerpoint/2010/main" val="416223300"/>
              </p:ext>
            </p:extLst>
          </p:nvPr>
        </p:nvGraphicFramePr>
        <p:xfrm>
          <a:off x="2682299" y="2219852"/>
          <a:ext cx="8379278" cy="1371600"/>
        </p:xfrm>
        <a:graphic>
          <a:graphicData uri="http://schemas.openxmlformats.org/drawingml/2006/table">
            <a:tbl>
              <a:tblPr firstRow="1" bandRow="1">
                <a:tableStyleId>{5C22544A-7EE6-4342-B048-85BDC9FD1C3A}</a:tableStyleId>
              </a:tblPr>
              <a:tblGrid>
                <a:gridCol w="1396849">
                  <a:extLst>
                    <a:ext uri="{9D8B030D-6E8A-4147-A177-3AD203B41FA5}">
                      <a16:colId xmlns:a16="http://schemas.microsoft.com/office/drawing/2014/main" val="3795913277"/>
                    </a:ext>
                  </a:extLst>
                </a:gridCol>
                <a:gridCol w="2987477">
                  <a:extLst>
                    <a:ext uri="{9D8B030D-6E8A-4147-A177-3AD203B41FA5}">
                      <a16:colId xmlns:a16="http://schemas.microsoft.com/office/drawing/2014/main" val="797443678"/>
                    </a:ext>
                  </a:extLst>
                </a:gridCol>
                <a:gridCol w="2414726">
                  <a:extLst>
                    <a:ext uri="{9D8B030D-6E8A-4147-A177-3AD203B41FA5}">
                      <a16:colId xmlns:a16="http://schemas.microsoft.com/office/drawing/2014/main" val="2261945649"/>
                    </a:ext>
                  </a:extLst>
                </a:gridCol>
                <a:gridCol w="1580226">
                  <a:extLst>
                    <a:ext uri="{9D8B030D-6E8A-4147-A177-3AD203B41FA5}">
                      <a16:colId xmlns:a16="http://schemas.microsoft.com/office/drawing/2014/main" val="3185094826"/>
                    </a:ext>
                  </a:extLst>
                </a:gridCol>
              </a:tblGrid>
              <a:tr h="370840">
                <a:tc>
                  <a:txBody>
                    <a:bodyPr/>
                    <a:lstStyle/>
                    <a:p>
                      <a:r>
                        <a:rPr lang="en-US" sz="1600" b="0" dirty="0">
                          <a:solidFill>
                            <a:srgbClr val="006F44"/>
                          </a:solidFill>
                        </a:rPr>
                        <a:t>21g</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400" b="0" dirty="0">
                          <a:solidFill>
                            <a:srgbClr val="006F44"/>
                          </a:solidFill>
                        </a:rPr>
                        <a:t>Organic plant-based protein </a:t>
                      </a:r>
                      <a:br>
                        <a:rPr lang="en-US" sz="1400" b="0" dirty="0">
                          <a:solidFill>
                            <a:srgbClr val="006F44"/>
                          </a:solidFill>
                        </a:rPr>
                      </a:br>
                      <a:r>
                        <a:rPr lang="en-US" sz="1400" b="1" dirty="0">
                          <a:solidFill>
                            <a:srgbClr val="006F44"/>
                          </a:solidFill>
                        </a:rPr>
                        <a:t>grown on our own certified organic farms and partner farms</a:t>
                      </a:r>
                    </a:p>
                    <a:p>
                      <a:endParaRPr lang="en-US" sz="1400" b="1" dirty="0">
                        <a:solidFill>
                          <a:srgbClr val="006F44"/>
                        </a:solidFill>
                      </a:endParaRPr>
                    </a:p>
                    <a:p>
                      <a:r>
                        <a:rPr lang="en-US" sz="1400" b="1" dirty="0">
                          <a:solidFill>
                            <a:srgbClr val="006F44"/>
                          </a:solidFill>
                        </a:rPr>
                        <a:t>Packaged with 69% less plastic and uses recycled materials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400" b="0" dirty="0">
                          <a:solidFill>
                            <a:srgbClr val="006F44"/>
                          </a:solidFill>
                        </a:rPr>
                        <a:t>USDA Organic,</a:t>
                      </a:r>
                    </a:p>
                    <a:p>
                      <a:r>
                        <a:rPr lang="en-US" sz="1400" b="1" dirty="0">
                          <a:solidFill>
                            <a:srgbClr val="006F44"/>
                          </a:solidFill>
                        </a:rPr>
                        <a:t>NSF Certified,</a:t>
                      </a:r>
                    </a:p>
                    <a:p>
                      <a:r>
                        <a:rPr lang="en-US" sz="1400" b="1" dirty="0">
                          <a:solidFill>
                            <a:srgbClr val="006F44"/>
                          </a:solidFill>
                        </a:rPr>
                        <a:t>Non-GMO Project Verified</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800" b="1" dirty="0">
                          <a:solidFill>
                            <a:srgbClr val="006F44"/>
                          </a:solidFill>
                        </a:rPr>
                        <a:t>$</a:t>
                      </a:r>
                    </a:p>
                    <a:p>
                      <a:r>
                        <a:rPr lang="en-US" sz="1600" b="0" dirty="0">
                          <a:solidFill>
                            <a:srgbClr val="006F44"/>
                          </a:solidFill>
                        </a:rPr>
                        <a:t>15 servings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extLst>
                  <a:ext uri="{0D108BD9-81ED-4DB2-BD59-A6C34878D82A}">
                    <a16:rowId xmlns:a16="http://schemas.microsoft.com/office/drawing/2014/main" val="3181881545"/>
                  </a:ext>
                </a:extLst>
              </a:tr>
            </a:tbl>
          </a:graphicData>
        </a:graphic>
      </p:graphicFrame>
      <p:graphicFrame>
        <p:nvGraphicFramePr>
          <p:cNvPr id="11" name="Table 7">
            <a:extLst>
              <a:ext uri="{FF2B5EF4-FFF2-40B4-BE49-F238E27FC236}">
                <a16:creationId xmlns:a16="http://schemas.microsoft.com/office/drawing/2014/main" id="{AFB52CB2-F491-A341-A0B1-2931AB71442A}"/>
              </a:ext>
            </a:extLst>
          </p:cNvPr>
          <p:cNvGraphicFramePr>
            <a:graphicFrameLocks noGrp="1"/>
          </p:cNvGraphicFramePr>
          <p:nvPr userDrawn="1">
            <p:extLst>
              <p:ext uri="{D42A27DB-BD31-4B8C-83A1-F6EECF244321}">
                <p14:modId xmlns:p14="http://schemas.microsoft.com/office/powerpoint/2010/main" val="1620669664"/>
              </p:ext>
            </p:extLst>
          </p:nvPr>
        </p:nvGraphicFramePr>
        <p:xfrm>
          <a:off x="2682299" y="4086161"/>
          <a:ext cx="8397033" cy="1339959"/>
        </p:xfrm>
        <a:graphic>
          <a:graphicData uri="http://schemas.openxmlformats.org/drawingml/2006/table">
            <a:tbl>
              <a:tblPr firstRow="1" bandRow="1">
                <a:tableStyleId>{5C22544A-7EE6-4342-B048-85BDC9FD1C3A}</a:tableStyleId>
              </a:tblPr>
              <a:tblGrid>
                <a:gridCol w="1396849">
                  <a:extLst>
                    <a:ext uri="{9D8B030D-6E8A-4147-A177-3AD203B41FA5}">
                      <a16:colId xmlns:a16="http://schemas.microsoft.com/office/drawing/2014/main" val="3795913277"/>
                    </a:ext>
                  </a:extLst>
                </a:gridCol>
                <a:gridCol w="2987477">
                  <a:extLst>
                    <a:ext uri="{9D8B030D-6E8A-4147-A177-3AD203B41FA5}">
                      <a16:colId xmlns:a16="http://schemas.microsoft.com/office/drawing/2014/main" val="797443678"/>
                    </a:ext>
                  </a:extLst>
                </a:gridCol>
                <a:gridCol w="2414726">
                  <a:extLst>
                    <a:ext uri="{9D8B030D-6E8A-4147-A177-3AD203B41FA5}">
                      <a16:colId xmlns:a16="http://schemas.microsoft.com/office/drawing/2014/main" val="2261945649"/>
                    </a:ext>
                  </a:extLst>
                </a:gridCol>
                <a:gridCol w="1597981">
                  <a:extLst>
                    <a:ext uri="{9D8B030D-6E8A-4147-A177-3AD203B41FA5}">
                      <a16:colId xmlns:a16="http://schemas.microsoft.com/office/drawing/2014/main" val="3185094826"/>
                    </a:ext>
                  </a:extLst>
                </a:gridCol>
              </a:tblGrid>
              <a:tr h="1339959">
                <a:tc>
                  <a:txBody>
                    <a:bodyPr/>
                    <a:lstStyle/>
                    <a:p>
                      <a:endParaRPr lang="en-US" sz="1600" b="0" dirty="0">
                        <a:solidFill>
                          <a:srgbClr val="006F44"/>
                        </a:solidFill>
                      </a:endParaRPr>
                    </a:p>
                    <a:p>
                      <a:r>
                        <a:rPr lang="en-US" sz="1600" b="0" dirty="0">
                          <a:solidFill>
                            <a:srgbClr val="006F44"/>
                          </a:solidFill>
                        </a:rPr>
                        <a:t>21g</a:t>
                      </a:r>
                    </a:p>
                    <a:p>
                      <a:endParaRPr lang="en-US" sz="16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400" b="0" i="0" u="none" strike="noStrike" kern="1200" baseline="0" dirty="0">
                          <a:solidFill>
                            <a:srgbClr val="006F44"/>
                          </a:solidFill>
                          <a:latin typeface="+mn-lt"/>
                          <a:ea typeface="+mn-ea"/>
                          <a:cs typeface="+mn-cs"/>
                        </a:rPr>
                        <a:t>Organic plant-based protein</a:t>
                      </a:r>
                      <a:endParaRPr lang="en-US" sz="14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400" b="0" i="0" u="none" strike="noStrike" kern="1200" baseline="0" dirty="0">
                          <a:solidFill>
                            <a:srgbClr val="006F44"/>
                          </a:solidFill>
                          <a:latin typeface="+mn-lt"/>
                          <a:ea typeface="+mn-ea"/>
                          <a:cs typeface="+mn-cs"/>
                        </a:rPr>
                        <a:t>USDA Organic, Kosher</a:t>
                      </a:r>
                      <a:endParaRPr lang="en-US" sz="1400" b="0" dirty="0">
                        <a:solidFill>
                          <a:srgbClr val="006F44"/>
                        </a:solidFill>
                      </a:endParaRP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tc>
                  <a:txBody>
                    <a:bodyPr/>
                    <a:lstStyle/>
                    <a:p>
                      <a:r>
                        <a:rPr lang="en-US" sz="1800" b="1" dirty="0">
                          <a:solidFill>
                            <a:srgbClr val="006F44"/>
                          </a:solidFill>
                        </a:rPr>
                        <a:t>$</a:t>
                      </a:r>
                    </a:p>
                    <a:p>
                      <a:r>
                        <a:rPr lang="en-US" sz="1600" b="0" dirty="0">
                          <a:solidFill>
                            <a:srgbClr val="006F44"/>
                          </a:solidFill>
                        </a:rPr>
                        <a:t>10 servings</a:t>
                      </a:r>
                    </a:p>
                  </a:txBody>
                  <a:tcPr anchor="ctr">
                    <a:lnL w="12700" cap="flat" cmpd="sng" algn="ctr">
                      <a:solidFill>
                        <a:srgbClr val="006F44"/>
                      </a:solidFill>
                      <a:prstDash val="solid"/>
                      <a:round/>
                      <a:headEnd type="none" w="med" len="med"/>
                      <a:tailEnd type="none" w="med" len="med"/>
                    </a:lnL>
                    <a:lnR w="12700" cap="flat" cmpd="sng" algn="ctr">
                      <a:solidFill>
                        <a:srgbClr val="006F44"/>
                      </a:solidFill>
                      <a:prstDash val="solid"/>
                      <a:round/>
                      <a:headEnd type="none" w="med" len="med"/>
                      <a:tailEnd type="none" w="med" len="med"/>
                    </a:lnR>
                    <a:lnT w="12700" cap="flat" cmpd="sng" algn="ctr">
                      <a:solidFill>
                        <a:srgbClr val="006F44"/>
                      </a:solidFill>
                      <a:prstDash val="solid"/>
                      <a:round/>
                      <a:headEnd type="none" w="med" len="med"/>
                      <a:tailEnd type="none" w="med" len="med"/>
                    </a:lnT>
                    <a:lnB w="12700" cap="flat" cmpd="sng" algn="ctr">
                      <a:solidFill>
                        <a:srgbClr val="006F44"/>
                      </a:solidFill>
                      <a:prstDash val="solid"/>
                      <a:round/>
                      <a:headEnd type="none" w="med" len="med"/>
                      <a:tailEnd type="none" w="med" len="med"/>
                    </a:lnB>
                    <a:solidFill>
                      <a:srgbClr val="ECF0E3"/>
                    </a:solidFill>
                  </a:tcPr>
                </a:tc>
                <a:extLst>
                  <a:ext uri="{0D108BD9-81ED-4DB2-BD59-A6C34878D82A}">
                    <a16:rowId xmlns:a16="http://schemas.microsoft.com/office/drawing/2014/main" val="4256722202"/>
                  </a:ext>
                </a:extLst>
              </a:tr>
            </a:tbl>
          </a:graphicData>
        </a:graphic>
      </p:graphicFrame>
      <p:pic>
        <p:nvPicPr>
          <p:cNvPr id="12" name="Graphic 11">
            <a:extLst>
              <a:ext uri="{FF2B5EF4-FFF2-40B4-BE49-F238E27FC236}">
                <a16:creationId xmlns:a16="http://schemas.microsoft.com/office/drawing/2014/main" id="{0CD92DCD-A9E4-1B4C-A9A9-1B258EE36D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69924" y="6189434"/>
            <a:ext cx="2484274" cy="468096"/>
          </a:xfrm>
          <a:prstGeom prst="rect">
            <a:avLst/>
          </a:prstGeom>
        </p:spPr>
      </p:pic>
      <p:sp>
        <p:nvSpPr>
          <p:cNvPr id="13" name="Star: 5 Points 15">
            <a:extLst>
              <a:ext uri="{FF2B5EF4-FFF2-40B4-BE49-F238E27FC236}">
                <a16:creationId xmlns:a16="http://schemas.microsoft.com/office/drawing/2014/main" id="{EFE93DB9-8CC6-C04A-827B-B618FAD52134}"/>
              </a:ext>
            </a:extLst>
          </p:cNvPr>
          <p:cNvSpPr/>
          <p:nvPr userDrawn="1"/>
        </p:nvSpPr>
        <p:spPr bwMode="auto">
          <a:xfrm>
            <a:off x="6769052" y="2260581"/>
            <a:ext cx="203248" cy="203248"/>
          </a:xfrm>
          <a:prstGeom prst="star5">
            <a:avLst>
              <a:gd name="adj" fmla="val 22103"/>
              <a:gd name="hf" fmla="val 105146"/>
              <a:gd name="vf" fmla="val 110557"/>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4" name="Star: 5 Points 15">
            <a:extLst>
              <a:ext uri="{FF2B5EF4-FFF2-40B4-BE49-F238E27FC236}">
                <a16:creationId xmlns:a16="http://schemas.microsoft.com/office/drawing/2014/main" id="{2665B728-5A46-0343-AF7B-EE2B2F4928E3}"/>
              </a:ext>
            </a:extLst>
          </p:cNvPr>
          <p:cNvSpPr/>
          <p:nvPr userDrawn="1"/>
        </p:nvSpPr>
        <p:spPr bwMode="auto">
          <a:xfrm>
            <a:off x="9230583" y="2261654"/>
            <a:ext cx="203248" cy="203248"/>
          </a:xfrm>
          <a:prstGeom prst="star5">
            <a:avLst>
              <a:gd name="adj" fmla="val 22103"/>
              <a:gd name="hf" fmla="val 105146"/>
              <a:gd name="vf" fmla="val 110557"/>
            </a:avLst>
          </a:prstGeom>
          <a:solidFill>
            <a:srgbClr val="7AB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15" name="TextBox 14">
            <a:extLst>
              <a:ext uri="{FF2B5EF4-FFF2-40B4-BE49-F238E27FC236}">
                <a16:creationId xmlns:a16="http://schemas.microsoft.com/office/drawing/2014/main" id="{86800909-0872-EF43-BEDB-3F281A2042FA}"/>
              </a:ext>
            </a:extLst>
          </p:cNvPr>
          <p:cNvSpPr txBox="1"/>
          <p:nvPr userDrawn="1"/>
        </p:nvSpPr>
        <p:spPr>
          <a:xfrm>
            <a:off x="374287" y="6208038"/>
            <a:ext cx="2672133" cy="215444"/>
          </a:xfrm>
          <a:prstGeom prst="rect">
            <a:avLst/>
          </a:prstGeom>
          <a:noFill/>
        </p:spPr>
        <p:txBody>
          <a:bodyPr wrap="square" rtlCol="0">
            <a:spAutoFit/>
          </a:bodyPr>
          <a:lstStyle/>
          <a:p>
            <a:r>
              <a:rPr lang="en-US" sz="800" dirty="0">
                <a:solidFill>
                  <a:schemeClr val="bg2"/>
                </a:solidFill>
              </a:rPr>
              <a:t>*Sourced 2.1.2022 Orgain.com; Trademark of </a:t>
            </a:r>
            <a:r>
              <a:rPr lang="en-US" sz="800" dirty="0" err="1">
                <a:solidFill>
                  <a:schemeClr val="bg2"/>
                </a:solidFill>
              </a:rPr>
              <a:t>Orgain</a:t>
            </a:r>
            <a:endParaRPr lang="en-US" sz="800" dirty="0">
              <a:solidFill>
                <a:schemeClr val="bg2"/>
              </a:solidFill>
            </a:endParaRPr>
          </a:p>
        </p:txBody>
      </p:sp>
      <p:sp>
        <p:nvSpPr>
          <p:cNvPr id="16" name="Rectangle 15">
            <a:extLst>
              <a:ext uri="{FF2B5EF4-FFF2-40B4-BE49-F238E27FC236}">
                <a16:creationId xmlns:a16="http://schemas.microsoft.com/office/drawing/2014/main" id="{57894C43-4CBE-B643-9F4B-FD5F7D1DF27C}"/>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03531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F7AC-07DF-AC43-9344-A85BE0FE41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99E25D-5EBB-754D-8C97-9DB8F5E4F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105C9F-F674-654E-AF35-E14960F169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3AB6F-E40A-4B46-A99C-FD042B9A7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1EA54-0F3B-1343-9803-65FEFF515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95E1EB-A2D4-1F4F-8C9B-906A423731ED}"/>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8" name="Footer Placeholder 7">
            <a:extLst>
              <a:ext uri="{FF2B5EF4-FFF2-40B4-BE49-F238E27FC236}">
                <a16:creationId xmlns:a16="http://schemas.microsoft.com/office/drawing/2014/main" id="{6211B751-1AA7-0141-8D56-8F4C7CA8E0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8A8E94-FA7D-1146-9238-24E8264C4AFE}"/>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3323248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lide 39">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couple of women sitting on a couch with a dog&#10;&#10;Description automatically generated with medium confidence">
            <a:extLst>
              <a:ext uri="{FF2B5EF4-FFF2-40B4-BE49-F238E27FC236}">
                <a16:creationId xmlns:a16="http://schemas.microsoft.com/office/drawing/2014/main" id="{609791E3-B904-654E-8959-ED178DEC29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82314" cy="6858000"/>
          </a:xfrm>
          <a:prstGeom prst="rect">
            <a:avLst/>
          </a:prstGeom>
        </p:spPr>
      </p:pic>
      <p:sp>
        <p:nvSpPr>
          <p:cNvPr id="4" name="Rectangle 3">
            <a:extLst>
              <a:ext uri="{FF2B5EF4-FFF2-40B4-BE49-F238E27FC236}">
                <a16:creationId xmlns:a16="http://schemas.microsoft.com/office/drawing/2014/main" id="{1115F479-645A-0843-90BF-AB92E3C357C6}"/>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B7F1AE9F-1F91-FB4C-98CF-758FA83CF18A}"/>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E4FD9D9D-16B4-544A-A1FD-AD84293E6F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26439EFF-C9BE-7942-8F3A-833543137AB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519286BA-FE16-2A41-B532-4B6AD8D554C4}"/>
              </a:ext>
            </a:extLst>
          </p:cNvPr>
          <p:cNvSpPr txBox="1"/>
          <p:nvPr userDrawn="1"/>
        </p:nvSpPr>
        <p:spPr>
          <a:xfrm>
            <a:off x="6972300" y="2963512"/>
            <a:ext cx="4975200" cy="707886"/>
          </a:xfrm>
          <a:prstGeom prst="rect">
            <a:avLst/>
          </a:prstGeom>
          <a:noFill/>
        </p:spPr>
        <p:txBody>
          <a:bodyPr wrap="square">
            <a:spAutoFit/>
          </a:bodyPr>
          <a:lstStyle/>
          <a:p>
            <a:pPr lvl="0" defTabSz="914400">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 Close the Sale</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Gráfico 73">
            <a:extLst>
              <a:ext uri="{FF2B5EF4-FFF2-40B4-BE49-F238E27FC236}">
                <a16:creationId xmlns:a16="http://schemas.microsoft.com/office/drawing/2014/main" id="{706EFF29-AB5D-754A-A9B7-CA2B211EDB96}"/>
              </a:ext>
            </a:extLst>
          </p:cNvPr>
          <p:cNvSpPr/>
          <p:nvPr userDrawn="1"/>
        </p:nvSpPr>
        <p:spPr>
          <a:xfrm>
            <a:off x="7008489" y="2007757"/>
            <a:ext cx="984043" cy="670912"/>
          </a:xfrm>
          <a:custGeom>
            <a:avLst/>
            <a:gdLst>
              <a:gd name="connsiteX0" fmla="*/ 587721 w 838203"/>
              <a:gd name="connsiteY0" fmla="*/ 152 h 571480"/>
              <a:gd name="connsiteX1" fmla="*/ 582962 w 838203"/>
              <a:gd name="connsiteY1" fmla="*/ 1343 h 571480"/>
              <a:gd name="connsiteX2" fmla="*/ 300404 w 838203"/>
              <a:gd name="connsiteY2" fmla="*/ 114424 h 571480"/>
              <a:gd name="connsiteX3" fmla="*/ 66625 w 838203"/>
              <a:gd name="connsiteY3" fmla="*/ 114424 h 571480"/>
              <a:gd name="connsiteX4" fmla="*/ 0 w 838203"/>
              <a:gd name="connsiteY4" fmla="*/ 181080 h 571480"/>
              <a:gd name="connsiteX5" fmla="*/ 0 w 838203"/>
              <a:gd name="connsiteY5" fmla="*/ 333451 h 571480"/>
              <a:gd name="connsiteX6" fmla="*/ 66625 w 838203"/>
              <a:gd name="connsiteY6" fmla="*/ 400126 h 571480"/>
              <a:gd name="connsiteX7" fmla="*/ 95178 w 838203"/>
              <a:gd name="connsiteY7" fmla="*/ 400126 h 571480"/>
              <a:gd name="connsiteX8" fmla="*/ 95178 w 838203"/>
              <a:gd name="connsiteY8" fmla="*/ 523856 h 571480"/>
              <a:gd name="connsiteX9" fmla="*/ 107372 w 838203"/>
              <a:gd name="connsiteY9" fmla="*/ 556907 h 571480"/>
              <a:gd name="connsiteX10" fmla="*/ 142766 w 838203"/>
              <a:gd name="connsiteY10" fmla="*/ 571481 h 571480"/>
              <a:gd name="connsiteX11" fmla="*/ 180837 w 838203"/>
              <a:gd name="connsiteY11" fmla="*/ 571481 h 571480"/>
              <a:gd name="connsiteX12" fmla="*/ 216232 w 838203"/>
              <a:gd name="connsiteY12" fmla="*/ 556907 h 571480"/>
              <a:gd name="connsiteX13" fmla="*/ 228426 w 838203"/>
              <a:gd name="connsiteY13" fmla="*/ 523856 h 571480"/>
              <a:gd name="connsiteX14" fmla="*/ 228426 w 838203"/>
              <a:gd name="connsiteY14" fmla="*/ 400126 h 571480"/>
              <a:gd name="connsiteX15" fmla="*/ 300999 w 838203"/>
              <a:gd name="connsiteY15" fmla="*/ 400126 h 571480"/>
              <a:gd name="connsiteX16" fmla="*/ 582962 w 838203"/>
              <a:gd name="connsiteY16" fmla="*/ 512902 h 571480"/>
              <a:gd name="connsiteX17" fmla="*/ 607747 w 838203"/>
              <a:gd name="connsiteY17" fmla="*/ 502329 h 571480"/>
              <a:gd name="connsiteX18" fmla="*/ 609136 w 838203"/>
              <a:gd name="connsiteY18" fmla="*/ 495281 h 571480"/>
              <a:gd name="connsiteX19" fmla="*/ 609136 w 838203"/>
              <a:gd name="connsiteY19" fmla="*/ 257260 h 571480"/>
              <a:gd name="connsiteX20" fmla="*/ 609136 w 838203"/>
              <a:gd name="connsiteY20" fmla="*/ 19193 h 571480"/>
              <a:gd name="connsiteX21" fmla="*/ 590246 w 838203"/>
              <a:gd name="connsiteY21" fmla="*/ 0 h 571480"/>
              <a:gd name="connsiteX22" fmla="*/ 587721 w 838203"/>
              <a:gd name="connsiteY22" fmla="*/ 152 h 571480"/>
              <a:gd name="connsiteX23" fmla="*/ 816742 w 838203"/>
              <a:gd name="connsiteY23" fmla="*/ 28423 h 571480"/>
              <a:gd name="connsiteX24" fmla="*/ 808413 w 838203"/>
              <a:gd name="connsiteY24" fmla="*/ 31395 h 571480"/>
              <a:gd name="connsiteX25" fmla="*/ 656130 w 838203"/>
              <a:gd name="connsiteY25" fmla="*/ 126625 h 571480"/>
              <a:gd name="connsiteX26" fmla="*/ 650016 w 838203"/>
              <a:gd name="connsiteY26" fmla="*/ 152952 h 571480"/>
              <a:gd name="connsiteX27" fmla="*/ 676334 w 838203"/>
              <a:gd name="connsiteY27" fmla="*/ 159068 h 571480"/>
              <a:gd name="connsiteX28" fmla="*/ 676355 w 838203"/>
              <a:gd name="connsiteY28" fmla="*/ 159058 h 571480"/>
              <a:gd name="connsiteX29" fmla="*/ 828639 w 838203"/>
              <a:gd name="connsiteY29" fmla="*/ 63837 h 571480"/>
              <a:gd name="connsiteX30" fmla="*/ 835674 w 838203"/>
              <a:gd name="connsiteY30" fmla="*/ 37833 h 571480"/>
              <a:gd name="connsiteX31" fmla="*/ 816742 w 838203"/>
              <a:gd name="connsiteY31" fmla="*/ 28423 h 571480"/>
              <a:gd name="connsiteX32" fmla="*/ 571065 w 838203"/>
              <a:gd name="connsiteY32" fmla="*/ 47168 h 571480"/>
              <a:gd name="connsiteX33" fmla="*/ 571065 w 838203"/>
              <a:gd name="connsiteY33" fmla="*/ 257260 h 571480"/>
              <a:gd name="connsiteX34" fmla="*/ 571065 w 838203"/>
              <a:gd name="connsiteY34" fmla="*/ 467087 h 571480"/>
              <a:gd name="connsiteX35" fmla="*/ 323603 w 838203"/>
              <a:gd name="connsiteY35" fmla="*/ 367932 h 571480"/>
              <a:gd name="connsiteX36" fmla="*/ 323603 w 838203"/>
              <a:gd name="connsiteY36" fmla="*/ 146266 h 571480"/>
              <a:gd name="connsiteX37" fmla="*/ 571065 w 838203"/>
              <a:gd name="connsiteY37" fmla="*/ 47168 h 571480"/>
              <a:gd name="connsiteX38" fmla="*/ 66625 w 838203"/>
              <a:gd name="connsiteY38" fmla="*/ 152515 h 571480"/>
              <a:gd name="connsiteX39" fmla="*/ 190355 w 838203"/>
              <a:gd name="connsiteY39" fmla="*/ 152515 h 571480"/>
              <a:gd name="connsiteX40" fmla="*/ 190355 w 838203"/>
              <a:gd name="connsiteY40" fmla="*/ 362026 h 571480"/>
              <a:gd name="connsiteX41" fmla="*/ 66625 w 838203"/>
              <a:gd name="connsiteY41" fmla="*/ 362026 h 571480"/>
              <a:gd name="connsiteX42" fmla="*/ 38071 w 838203"/>
              <a:gd name="connsiteY42" fmla="*/ 333451 h 571480"/>
              <a:gd name="connsiteX43" fmla="*/ 38071 w 838203"/>
              <a:gd name="connsiteY43" fmla="*/ 181080 h 571480"/>
              <a:gd name="connsiteX44" fmla="*/ 66625 w 838203"/>
              <a:gd name="connsiteY44" fmla="*/ 152515 h 571480"/>
              <a:gd name="connsiteX45" fmla="*/ 228426 w 838203"/>
              <a:gd name="connsiteY45" fmla="*/ 152515 h 571480"/>
              <a:gd name="connsiteX46" fmla="*/ 285533 w 838203"/>
              <a:gd name="connsiteY46" fmla="*/ 152515 h 571480"/>
              <a:gd name="connsiteX47" fmla="*/ 285533 w 838203"/>
              <a:gd name="connsiteY47" fmla="*/ 362026 h 571480"/>
              <a:gd name="connsiteX48" fmla="*/ 228426 w 838203"/>
              <a:gd name="connsiteY48" fmla="*/ 362026 h 571480"/>
              <a:gd name="connsiteX49" fmla="*/ 228426 w 838203"/>
              <a:gd name="connsiteY49" fmla="*/ 152515 h 571480"/>
              <a:gd name="connsiteX50" fmla="*/ 664457 w 838203"/>
              <a:gd name="connsiteY50" fmla="*/ 238210 h 571480"/>
              <a:gd name="connsiteX51" fmla="*/ 646311 w 838203"/>
              <a:gd name="connsiteY51" fmla="*/ 258146 h 571480"/>
              <a:gd name="connsiteX52" fmla="*/ 666236 w 838203"/>
              <a:gd name="connsiteY52" fmla="*/ 276301 h 571480"/>
              <a:gd name="connsiteX53" fmla="*/ 666242 w 838203"/>
              <a:gd name="connsiteY53" fmla="*/ 276301 h 571480"/>
              <a:gd name="connsiteX54" fmla="*/ 818526 w 838203"/>
              <a:gd name="connsiteY54" fmla="*/ 276301 h 571480"/>
              <a:gd name="connsiteX55" fmla="*/ 837824 w 838203"/>
              <a:gd name="connsiteY55" fmla="*/ 257518 h 571480"/>
              <a:gd name="connsiteX56" fmla="*/ 819050 w 838203"/>
              <a:gd name="connsiteY56" fmla="*/ 238210 h 571480"/>
              <a:gd name="connsiteX57" fmla="*/ 818526 w 838203"/>
              <a:gd name="connsiteY57" fmla="*/ 238210 h 571480"/>
              <a:gd name="connsiteX58" fmla="*/ 666242 w 838203"/>
              <a:gd name="connsiteY58" fmla="*/ 238210 h 571480"/>
              <a:gd name="connsiteX59" fmla="*/ 664457 w 838203"/>
              <a:gd name="connsiteY59" fmla="*/ 238210 h 571480"/>
              <a:gd name="connsiteX60" fmla="*/ 665350 w 838203"/>
              <a:gd name="connsiteY60" fmla="*/ 352216 h 571480"/>
              <a:gd name="connsiteX61" fmla="*/ 646829 w 838203"/>
              <a:gd name="connsiteY61" fmla="*/ 371742 h 571480"/>
              <a:gd name="connsiteX62" fmla="*/ 656130 w 838203"/>
              <a:gd name="connsiteY62" fmla="*/ 387553 h 571480"/>
              <a:gd name="connsiteX63" fmla="*/ 808413 w 838203"/>
              <a:gd name="connsiteY63" fmla="*/ 482803 h 571480"/>
              <a:gd name="connsiteX64" fmla="*/ 834695 w 838203"/>
              <a:gd name="connsiteY64" fmla="*/ 476517 h 571480"/>
              <a:gd name="connsiteX65" fmla="*/ 828639 w 838203"/>
              <a:gd name="connsiteY65" fmla="*/ 450418 h 571480"/>
              <a:gd name="connsiteX66" fmla="*/ 676355 w 838203"/>
              <a:gd name="connsiteY66" fmla="*/ 355168 h 571480"/>
              <a:gd name="connsiteX67" fmla="*/ 665350 w 838203"/>
              <a:gd name="connsiteY67" fmla="*/ 352216 h 571480"/>
              <a:gd name="connsiteX68" fmla="*/ 133248 w 838203"/>
              <a:gd name="connsiteY68" fmla="*/ 400126 h 571480"/>
              <a:gd name="connsiteX69" fmla="*/ 190355 w 838203"/>
              <a:gd name="connsiteY69" fmla="*/ 400126 h 571480"/>
              <a:gd name="connsiteX70" fmla="*/ 190355 w 838203"/>
              <a:gd name="connsiteY70" fmla="*/ 523856 h 571480"/>
              <a:gd name="connsiteX71" fmla="*/ 188273 w 838203"/>
              <a:gd name="connsiteY71" fmla="*/ 531000 h 571480"/>
              <a:gd name="connsiteX72" fmla="*/ 180837 w 838203"/>
              <a:gd name="connsiteY72" fmla="*/ 533381 h 571480"/>
              <a:gd name="connsiteX73" fmla="*/ 142766 w 838203"/>
              <a:gd name="connsiteY73" fmla="*/ 533381 h 571480"/>
              <a:gd name="connsiteX74" fmla="*/ 135330 w 838203"/>
              <a:gd name="connsiteY74" fmla="*/ 531000 h 571480"/>
              <a:gd name="connsiteX75" fmla="*/ 133248 w 838203"/>
              <a:gd name="connsiteY75" fmla="*/ 523856 h 571480"/>
              <a:gd name="connsiteX76" fmla="*/ 133248 w 838203"/>
              <a:gd name="connsiteY76" fmla="*/ 400126 h 57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8203" h="571480">
                <a:moveTo>
                  <a:pt x="587721" y="152"/>
                </a:moveTo>
                <a:cubicBezTo>
                  <a:pt x="586090" y="343"/>
                  <a:pt x="584490" y="743"/>
                  <a:pt x="582962" y="1343"/>
                </a:cubicBezTo>
                <a:lnTo>
                  <a:pt x="300404" y="114424"/>
                </a:lnTo>
                <a:lnTo>
                  <a:pt x="66625" y="114424"/>
                </a:lnTo>
                <a:cubicBezTo>
                  <a:pt x="30044" y="114424"/>
                  <a:pt x="0" y="144475"/>
                  <a:pt x="0" y="181080"/>
                </a:cubicBezTo>
                <a:lnTo>
                  <a:pt x="0" y="333451"/>
                </a:lnTo>
                <a:cubicBezTo>
                  <a:pt x="0" y="370027"/>
                  <a:pt x="30044" y="400126"/>
                  <a:pt x="66625" y="400126"/>
                </a:cubicBezTo>
                <a:lnTo>
                  <a:pt x="95178" y="400126"/>
                </a:lnTo>
                <a:lnTo>
                  <a:pt x="95178" y="523856"/>
                </a:lnTo>
                <a:cubicBezTo>
                  <a:pt x="95178" y="535667"/>
                  <a:pt x="98827" y="547668"/>
                  <a:pt x="107372" y="556907"/>
                </a:cubicBezTo>
                <a:cubicBezTo>
                  <a:pt x="115917" y="566147"/>
                  <a:pt x="129004" y="571481"/>
                  <a:pt x="142766" y="571481"/>
                </a:cubicBezTo>
                <a:lnTo>
                  <a:pt x="180837" y="571481"/>
                </a:lnTo>
                <a:cubicBezTo>
                  <a:pt x="194600" y="571481"/>
                  <a:pt x="207686" y="566147"/>
                  <a:pt x="216232" y="556907"/>
                </a:cubicBezTo>
                <a:cubicBezTo>
                  <a:pt x="224777" y="547668"/>
                  <a:pt x="228426" y="535667"/>
                  <a:pt x="228426" y="523856"/>
                </a:cubicBezTo>
                <a:lnTo>
                  <a:pt x="228426" y="400126"/>
                </a:lnTo>
                <a:lnTo>
                  <a:pt x="300999" y="400126"/>
                </a:lnTo>
                <a:lnTo>
                  <a:pt x="582962" y="512902"/>
                </a:lnTo>
                <a:cubicBezTo>
                  <a:pt x="592709" y="516807"/>
                  <a:pt x="603806" y="512140"/>
                  <a:pt x="607747" y="502329"/>
                </a:cubicBezTo>
                <a:cubicBezTo>
                  <a:pt x="608652" y="500139"/>
                  <a:pt x="609123" y="497757"/>
                  <a:pt x="609136" y="495281"/>
                </a:cubicBezTo>
                <a:lnTo>
                  <a:pt x="609136" y="257260"/>
                </a:lnTo>
                <a:lnTo>
                  <a:pt x="609136" y="19193"/>
                </a:lnTo>
                <a:cubicBezTo>
                  <a:pt x="609217" y="8677"/>
                  <a:pt x="600760" y="85"/>
                  <a:pt x="590246" y="0"/>
                </a:cubicBezTo>
                <a:cubicBezTo>
                  <a:pt x="589402" y="0"/>
                  <a:pt x="588558" y="48"/>
                  <a:pt x="587721" y="152"/>
                </a:cubicBezTo>
                <a:close/>
                <a:moveTo>
                  <a:pt x="816742" y="28423"/>
                </a:moveTo>
                <a:cubicBezTo>
                  <a:pt x="813770" y="28747"/>
                  <a:pt x="810918" y="29766"/>
                  <a:pt x="808413" y="31395"/>
                </a:cubicBezTo>
                <a:lnTo>
                  <a:pt x="656130" y="126625"/>
                </a:lnTo>
                <a:cubicBezTo>
                  <a:pt x="647173" y="132207"/>
                  <a:pt x="644436" y="143989"/>
                  <a:pt x="650016" y="152952"/>
                </a:cubicBezTo>
                <a:cubicBezTo>
                  <a:pt x="655594" y="161916"/>
                  <a:pt x="667378" y="164649"/>
                  <a:pt x="676334" y="159068"/>
                </a:cubicBezTo>
                <a:cubicBezTo>
                  <a:pt x="676341" y="159068"/>
                  <a:pt x="676348" y="159058"/>
                  <a:pt x="676355" y="159058"/>
                </a:cubicBezTo>
                <a:lnTo>
                  <a:pt x="828639" y="63837"/>
                </a:lnTo>
                <a:cubicBezTo>
                  <a:pt x="837758" y="58598"/>
                  <a:pt x="840907" y="46958"/>
                  <a:pt x="835674" y="37833"/>
                </a:cubicBezTo>
                <a:cubicBezTo>
                  <a:pt x="831844" y="31156"/>
                  <a:pt x="824374" y="27441"/>
                  <a:pt x="816742" y="28423"/>
                </a:cubicBezTo>
                <a:close/>
                <a:moveTo>
                  <a:pt x="571065" y="47168"/>
                </a:moveTo>
                <a:lnTo>
                  <a:pt x="571065" y="257260"/>
                </a:lnTo>
                <a:lnTo>
                  <a:pt x="571065" y="467087"/>
                </a:lnTo>
                <a:lnTo>
                  <a:pt x="323603" y="367932"/>
                </a:lnTo>
                <a:lnTo>
                  <a:pt x="323603" y="146266"/>
                </a:lnTo>
                <a:lnTo>
                  <a:pt x="571065" y="47168"/>
                </a:lnTo>
                <a:close/>
                <a:moveTo>
                  <a:pt x="66625" y="152515"/>
                </a:moveTo>
                <a:lnTo>
                  <a:pt x="190355" y="152515"/>
                </a:lnTo>
                <a:lnTo>
                  <a:pt x="190355" y="362026"/>
                </a:lnTo>
                <a:lnTo>
                  <a:pt x="66625" y="362026"/>
                </a:lnTo>
                <a:cubicBezTo>
                  <a:pt x="50477" y="362026"/>
                  <a:pt x="38071" y="349548"/>
                  <a:pt x="38071" y="333451"/>
                </a:cubicBezTo>
                <a:lnTo>
                  <a:pt x="38071" y="181080"/>
                </a:lnTo>
                <a:cubicBezTo>
                  <a:pt x="38071" y="164925"/>
                  <a:pt x="50477" y="152515"/>
                  <a:pt x="66625" y="152515"/>
                </a:cubicBezTo>
                <a:close/>
                <a:moveTo>
                  <a:pt x="228426" y="152515"/>
                </a:moveTo>
                <a:lnTo>
                  <a:pt x="285533" y="152515"/>
                </a:lnTo>
                <a:lnTo>
                  <a:pt x="285533" y="362026"/>
                </a:lnTo>
                <a:lnTo>
                  <a:pt x="228426" y="362026"/>
                </a:lnTo>
                <a:lnTo>
                  <a:pt x="228426" y="152515"/>
                </a:lnTo>
                <a:close/>
                <a:moveTo>
                  <a:pt x="664457" y="238210"/>
                </a:moveTo>
                <a:cubicBezTo>
                  <a:pt x="653945" y="238706"/>
                  <a:pt x="645820" y="247631"/>
                  <a:pt x="646311" y="258146"/>
                </a:cubicBezTo>
                <a:cubicBezTo>
                  <a:pt x="646802" y="268681"/>
                  <a:pt x="655722" y="276777"/>
                  <a:pt x="666236" y="276301"/>
                </a:cubicBezTo>
                <a:cubicBezTo>
                  <a:pt x="666238" y="276301"/>
                  <a:pt x="666240" y="276301"/>
                  <a:pt x="666242" y="276301"/>
                </a:cubicBezTo>
                <a:lnTo>
                  <a:pt x="818526" y="276301"/>
                </a:lnTo>
                <a:cubicBezTo>
                  <a:pt x="829040" y="276492"/>
                  <a:pt x="837679" y="268014"/>
                  <a:pt x="837824" y="257518"/>
                </a:cubicBezTo>
                <a:cubicBezTo>
                  <a:pt x="837968" y="247002"/>
                  <a:pt x="829563" y="238363"/>
                  <a:pt x="819050" y="238210"/>
                </a:cubicBezTo>
                <a:cubicBezTo>
                  <a:pt x="818875" y="238210"/>
                  <a:pt x="818700" y="238210"/>
                  <a:pt x="818526" y="238210"/>
                </a:cubicBezTo>
                <a:lnTo>
                  <a:pt x="666242" y="238210"/>
                </a:lnTo>
                <a:cubicBezTo>
                  <a:pt x="665648" y="238182"/>
                  <a:pt x="665053" y="238182"/>
                  <a:pt x="664457" y="238210"/>
                </a:cubicBezTo>
                <a:close/>
                <a:moveTo>
                  <a:pt x="665350" y="352216"/>
                </a:moveTo>
                <a:cubicBezTo>
                  <a:pt x="654840" y="352501"/>
                  <a:pt x="646547" y="361264"/>
                  <a:pt x="646829" y="371742"/>
                </a:cubicBezTo>
                <a:cubicBezTo>
                  <a:pt x="647003" y="378314"/>
                  <a:pt x="650514" y="384220"/>
                  <a:pt x="656130" y="387553"/>
                </a:cubicBezTo>
                <a:lnTo>
                  <a:pt x="808413" y="482803"/>
                </a:lnTo>
                <a:cubicBezTo>
                  <a:pt x="817404" y="488328"/>
                  <a:pt x="829170" y="485566"/>
                  <a:pt x="834695" y="476517"/>
                </a:cubicBezTo>
                <a:cubicBezTo>
                  <a:pt x="840165" y="467659"/>
                  <a:pt x="837468" y="455943"/>
                  <a:pt x="828639" y="450418"/>
                </a:cubicBezTo>
                <a:lnTo>
                  <a:pt x="676355" y="355168"/>
                </a:lnTo>
                <a:cubicBezTo>
                  <a:pt x="673077" y="353073"/>
                  <a:pt x="669236" y="352025"/>
                  <a:pt x="665350" y="352216"/>
                </a:cubicBezTo>
                <a:close/>
                <a:moveTo>
                  <a:pt x="133248" y="400126"/>
                </a:moveTo>
                <a:lnTo>
                  <a:pt x="190355" y="400126"/>
                </a:lnTo>
                <a:lnTo>
                  <a:pt x="190355" y="523856"/>
                </a:lnTo>
                <a:cubicBezTo>
                  <a:pt x="190355" y="527952"/>
                  <a:pt x="189246" y="529952"/>
                  <a:pt x="188273" y="531000"/>
                </a:cubicBezTo>
                <a:cubicBezTo>
                  <a:pt x="187301" y="532047"/>
                  <a:pt x="186110" y="533381"/>
                  <a:pt x="180837" y="533381"/>
                </a:cubicBezTo>
                <a:lnTo>
                  <a:pt x="142766" y="533381"/>
                </a:lnTo>
                <a:cubicBezTo>
                  <a:pt x="137493" y="533381"/>
                  <a:pt x="136304" y="532047"/>
                  <a:pt x="135330" y="531000"/>
                </a:cubicBezTo>
                <a:cubicBezTo>
                  <a:pt x="134358" y="529952"/>
                  <a:pt x="133248" y="527952"/>
                  <a:pt x="133248" y="523856"/>
                </a:cubicBezTo>
                <a:lnTo>
                  <a:pt x="133248" y="40012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B86900FC-64EF-9447-B392-3EDCBD2EDB72}"/>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280594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lide 40">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a:extLst>
              <a:ext uri="{FF2B5EF4-FFF2-40B4-BE49-F238E27FC236}">
                <a16:creationId xmlns:a16="http://schemas.microsoft.com/office/drawing/2014/main" id="{04399814-088C-2145-8B44-459343867D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370983" cy="6858000"/>
          </a:xfrm>
          <a:prstGeom prst="rect">
            <a:avLst/>
          </a:prstGeom>
        </p:spPr>
      </p:pic>
      <p:sp>
        <p:nvSpPr>
          <p:cNvPr id="4" name="Rectangle 3">
            <a:extLst>
              <a:ext uri="{FF2B5EF4-FFF2-40B4-BE49-F238E27FC236}">
                <a16:creationId xmlns:a16="http://schemas.microsoft.com/office/drawing/2014/main" id="{817D6F09-26D0-404D-B616-3A89263E71E6}"/>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A6D95902-319E-D44C-81EB-50EA372FA8AF}"/>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E4AD1B6A-DBDD-7343-8F06-44D29B80991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A2F59BEF-2CD3-A84D-B925-CA12F6D2EAD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pic>
        <p:nvPicPr>
          <p:cNvPr id="9" name="Graphic 8">
            <a:extLst>
              <a:ext uri="{FF2B5EF4-FFF2-40B4-BE49-F238E27FC236}">
                <a16:creationId xmlns:a16="http://schemas.microsoft.com/office/drawing/2014/main" id="{8C2F3044-2A20-374B-8D2E-73270A7F91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29400" y="2667956"/>
            <a:ext cx="4761230" cy="1223323"/>
          </a:xfrm>
          <a:prstGeom prst="rect">
            <a:avLst/>
          </a:prstGeom>
        </p:spPr>
      </p:pic>
      <p:sp>
        <p:nvSpPr>
          <p:cNvPr id="10" name="TextBox 9">
            <a:extLst>
              <a:ext uri="{FF2B5EF4-FFF2-40B4-BE49-F238E27FC236}">
                <a16:creationId xmlns:a16="http://schemas.microsoft.com/office/drawing/2014/main" id="{2B3A3F2D-A572-4145-8559-5605590794E1}"/>
              </a:ext>
            </a:extLst>
          </p:cNvPr>
          <p:cNvSpPr txBox="1"/>
          <p:nvPr userDrawn="1"/>
        </p:nvSpPr>
        <p:spPr>
          <a:xfrm>
            <a:off x="6352264" y="6239612"/>
            <a:ext cx="2306886" cy="461665"/>
          </a:xfrm>
          <a:prstGeom prst="rect">
            <a:avLst/>
          </a:prstGeom>
          <a:noFill/>
        </p:spPr>
        <p:txBody>
          <a:bodyPr wrap="square">
            <a:spAutoFit/>
          </a:bodyPr>
          <a:lstStyle/>
          <a:p>
            <a:r>
              <a:rPr lang="en-US" sz="800" b="0" u="none" strike="noStrike" baseline="0" dirty="0">
                <a:solidFill>
                  <a:schemeClr val="bg1"/>
                </a:solidFill>
              </a:rPr>
              <a:t>Exclusions and additional fees may apply. </a:t>
            </a:r>
            <a:br>
              <a:rPr lang="en-US" sz="800" b="0" u="none" strike="noStrike" baseline="0" dirty="0">
                <a:solidFill>
                  <a:schemeClr val="bg1"/>
                </a:solidFill>
              </a:rPr>
            </a:br>
            <a:r>
              <a:rPr lang="en-US" sz="800" b="0" u="none" strike="noStrike" baseline="0" dirty="0">
                <a:solidFill>
                  <a:schemeClr val="bg1"/>
                </a:solidFill>
              </a:rPr>
              <a:t>For complete details, visit www.Amway.com and search Satisfaction Guarantee.</a:t>
            </a:r>
            <a:endParaRPr lang="en-US" sz="800" dirty="0">
              <a:solidFill>
                <a:schemeClr val="bg1"/>
              </a:solidFill>
            </a:endParaRPr>
          </a:p>
        </p:txBody>
      </p:sp>
      <p:sp>
        <p:nvSpPr>
          <p:cNvPr id="11" name="Rectangle 10">
            <a:extLst>
              <a:ext uri="{FF2B5EF4-FFF2-40B4-BE49-F238E27FC236}">
                <a16:creationId xmlns:a16="http://schemas.microsoft.com/office/drawing/2014/main" id="{BFC04783-4FCC-DD42-9AB6-E9A89080C192}"/>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25506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lide 4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person sitting on the ground holding a jar of food&#10;&#10;Description automatically generated with low confidence">
            <a:extLst>
              <a:ext uri="{FF2B5EF4-FFF2-40B4-BE49-F238E27FC236}">
                <a16:creationId xmlns:a16="http://schemas.microsoft.com/office/drawing/2014/main" id="{540EFE9E-C49D-2E4D-944B-17F3DB715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346753" cy="6858000"/>
          </a:xfrm>
          <a:prstGeom prst="rect">
            <a:avLst/>
          </a:prstGeom>
        </p:spPr>
      </p:pic>
      <p:sp>
        <p:nvSpPr>
          <p:cNvPr id="4" name="Rectangle 3">
            <a:extLst>
              <a:ext uri="{FF2B5EF4-FFF2-40B4-BE49-F238E27FC236}">
                <a16:creationId xmlns:a16="http://schemas.microsoft.com/office/drawing/2014/main" id="{EF7BAB93-DA81-3E4B-9759-C16936200E09}"/>
              </a:ext>
            </a:extLst>
          </p:cNvPr>
          <p:cNvSpPr/>
          <p:nvPr userDrawn="1"/>
        </p:nvSpPr>
        <p:spPr bwMode="auto">
          <a:xfrm>
            <a:off x="6244389" y="0"/>
            <a:ext cx="5947610"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7C3E403F-64F7-774C-8D04-C3E102A2892F}"/>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7" name="Graphic 6">
            <a:extLst>
              <a:ext uri="{FF2B5EF4-FFF2-40B4-BE49-F238E27FC236}">
                <a16:creationId xmlns:a16="http://schemas.microsoft.com/office/drawing/2014/main" id="{1895A601-38F2-7E41-915A-0A91CF2D70D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7992532" y="2078594"/>
            <a:ext cx="4199467" cy="4779405"/>
          </a:xfrm>
          <a:prstGeom prst="rect">
            <a:avLst/>
          </a:prstGeom>
        </p:spPr>
      </p:pic>
      <p:pic>
        <p:nvPicPr>
          <p:cNvPr id="8" name="Graphic 7">
            <a:extLst>
              <a:ext uri="{FF2B5EF4-FFF2-40B4-BE49-F238E27FC236}">
                <a16:creationId xmlns:a16="http://schemas.microsoft.com/office/drawing/2014/main" id="{6C1CC6E3-E7FC-9745-A7CE-E2FDD2E279D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69924" y="6189434"/>
            <a:ext cx="2484274" cy="468095"/>
          </a:xfrm>
          <a:prstGeom prst="rect">
            <a:avLst/>
          </a:prstGeom>
        </p:spPr>
      </p:pic>
      <p:sp>
        <p:nvSpPr>
          <p:cNvPr id="9" name="CaixaDeTexto 6">
            <a:extLst>
              <a:ext uri="{FF2B5EF4-FFF2-40B4-BE49-F238E27FC236}">
                <a16:creationId xmlns:a16="http://schemas.microsoft.com/office/drawing/2014/main" id="{B65AAA97-560D-D94F-9E96-632EB8F45832}"/>
              </a:ext>
            </a:extLst>
          </p:cNvPr>
          <p:cNvSpPr txBox="1"/>
          <p:nvPr userDrawn="1"/>
        </p:nvSpPr>
        <p:spPr>
          <a:xfrm>
            <a:off x="6781776" y="2459504"/>
            <a:ext cx="4285292" cy="1938992"/>
          </a:xfrm>
          <a:prstGeom prst="rect">
            <a:avLst/>
          </a:prstGeom>
          <a:noFill/>
        </p:spPr>
        <p:txBody>
          <a:bodyPr wrap="square">
            <a:spAutoFit/>
          </a:bodyPr>
          <a:lstStyle/>
          <a:p>
            <a:pPr lvl="0" defTabSz="914400">
              <a:defRPr/>
            </a:pPr>
            <a:r>
              <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Tools to </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help you sell </a:t>
            </a:r>
            <a:r>
              <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teach your team</a:t>
            </a:r>
            <a:endParaRPr kumimoji="0" lang="en-US" sz="4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770030A-73B9-3D43-9F91-D850E633DDA4}"/>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87814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lide 4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F4394AC0-8740-124A-AED0-5D0EC717309A}"/>
              </a:ext>
            </a:extLst>
          </p:cNvPr>
          <p:cNvSpPr txBox="1"/>
          <p:nvPr userDrawn="1"/>
        </p:nvSpPr>
        <p:spPr>
          <a:xfrm>
            <a:off x="776578" y="685800"/>
            <a:ext cx="4870174" cy="646331"/>
          </a:xfrm>
          <a:prstGeom prst="rect">
            <a:avLst/>
          </a:prstGeom>
          <a:noFill/>
        </p:spPr>
        <p:txBody>
          <a:bodyPr wrap="square" rtlCol="0">
            <a:spAutoFit/>
          </a:bodyPr>
          <a:lstStyle/>
          <a:p>
            <a:r>
              <a:rPr lang="en-US" sz="3600" dirty="0">
                <a:solidFill>
                  <a:srgbClr val="006F44"/>
                </a:solidFill>
              </a:rPr>
              <a:t>Meet customer </a:t>
            </a:r>
            <a:r>
              <a:rPr lang="en-US" sz="3600" b="1" dirty="0">
                <a:solidFill>
                  <a:srgbClr val="006F44"/>
                </a:solidFill>
              </a:rPr>
              <a:t>needs</a:t>
            </a:r>
          </a:p>
        </p:txBody>
      </p:sp>
      <p:sp>
        <p:nvSpPr>
          <p:cNvPr id="4" name="TextBox 3">
            <a:extLst>
              <a:ext uri="{FF2B5EF4-FFF2-40B4-BE49-F238E27FC236}">
                <a16:creationId xmlns:a16="http://schemas.microsoft.com/office/drawing/2014/main" id="{81EB47C2-2333-044B-B76D-66CC3312D2C3}"/>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6" name="Graphic 5">
            <a:extLst>
              <a:ext uri="{FF2B5EF4-FFF2-40B4-BE49-F238E27FC236}">
                <a16:creationId xmlns:a16="http://schemas.microsoft.com/office/drawing/2014/main" id="{6FC46E5E-3626-814A-8FFD-9C0144D0B7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69924" y="6189434"/>
            <a:ext cx="2484274" cy="468096"/>
          </a:xfrm>
          <a:prstGeom prst="rect">
            <a:avLst/>
          </a:prstGeom>
        </p:spPr>
      </p:pic>
      <p:sp>
        <p:nvSpPr>
          <p:cNvPr id="7" name="Rectangle 6">
            <a:extLst>
              <a:ext uri="{FF2B5EF4-FFF2-40B4-BE49-F238E27FC236}">
                <a16:creationId xmlns:a16="http://schemas.microsoft.com/office/drawing/2014/main" id="{ECE66108-1005-1749-B59F-421B94AD85FA}"/>
              </a:ext>
            </a:extLst>
          </p:cNvPr>
          <p:cNvSpPr/>
          <p:nvPr userDrawn="1"/>
        </p:nvSpPr>
        <p:spPr bwMode="auto">
          <a:xfrm rot="500400">
            <a:off x="8990720" y="1934286"/>
            <a:ext cx="2237485" cy="2989428"/>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dirty="0">
                <a:ln>
                  <a:noFill/>
                </a:ln>
                <a:solidFill>
                  <a:srgbClr val="006F44"/>
                </a:solidFill>
                <a:effectLst/>
                <a:latin typeface="Arial" pitchFamily="-109" charset="0"/>
                <a:ea typeface="ＭＳ Ｐゴシック" pitchFamily="-109" charset="-128"/>
                <a:cs typeface="ＭＳ Ｐゴシック" pitchFamily="-109" charset="-128"/>
              </a:rPr>
              <a:t>FAQs</a:t>
            </a:r>
            <a:br>
              <a:rPr kumimoji="0" lang="en-US" sz="1400" b="0" i="1" u="none" strike="noStrike" cap="none" normalizeH="0" baseline="0" dirty="0">
                <a:ln>
                  <a:noFill/>
                </a:ln>
                <a:solidFill>
                  <a:srgbClr val="006F44"/>
                </a:solidFill>
                <a:effectLst/>
                <a:latin typeface="Arial" pitchFamily="-109" charset="0"/>
                <a:ea typeface="ＭＳ Ｐゴシック" pitchFamily="-109" charset="-128"/>
                <a:cs typeface="ＭＳ Ｐゴシック" pitchFamily="-109" charset="-128"/>
              </a:rPr>
            </a:br>
            <a:r>
              <a:rPr kumimoji="0" lang="en-US" sz="1400" b="0" i="1" u="none" strike="noStrike" cap="none" normalizeH="0" baseline="0" dirty="0">
                <a:ln>
                  <a:noFill/>
                </a:ln>
                <a:solidFill>
                  <a:srgbClr val="006F44"/>
                </a:solidFill>
                <a:effectLst/>
                <a:latin typeface="Arial" pitchFamily="-109" charset="0"/>
                <a:ea typeface="ＭＳ Ｐゴシック" pitchFamily="-109" charset="-128"/>
                <a:cs typeface="ＭＳ Ｐゴシック" pitchFamily="-109" charset="-128"/>
              </a:rPr>
              <a:t>coming</a:t>
            </a:r>
            <a:br>
              <a:rPr kumimoji="0" lang="en-US" sz="1400" b="0" i="1" u="none" strike="noStrike" cap="none" normalizeH="0" baseline="0" dirty="0">
                <a:ln>
                  <a:noFill/>
                </a:ln>
                <a:solidFill>
                  <a:srgbClr val="006F44"/>
                </a:solidFill>
                <a:effectLst/>
                <a:latin typeface="Arial" pitchFamily="-109" charset="0"/>
                <a:ea typeface="ＭＳ Ｐゴシック" pitchFamily="-109" charset="-128"/>
                <a:cs typeface="ＭＳ Ｐゴシック" pitchFamily="-109" charset="-128"/>
              </a:rPr>
            </a:br>
            <a:r>
              <a:rPr kumimoji="0" lang="en-US" sz="1400" b="0" i="1" u="none" strike="noStrike" cap="none" normalizeH="0" baseline="0" dirty="0">
                <a:ln>
                  <a:noFill/>
                </a:ln>
                <a:solidFill>
                  <a:srgbClr val="006F44"/>
                </a:solidFill>
                <a:effectLst/>
                <a:latin typeface="Arial" pitchFamily="-109" charset="0"/>
                <a:ea typeface="ＭＳ Ｐゴシック" pitchFamily="-109" charset="-128"/>
                <a:cs typeface="ＭＳ Ｐゴシック" pitchFamily="-109" charset="-128"/>
              </a:rPr>
              <a:t>soon</a:t>
            </a:r>
          </a:p>
        </p:txBody>
      </p:sp>
      <p:sp>
        <p:nvSpPr>
          <p:cNvPr id="8" name="TextBox 7">
            <a:extLst>
              <a:ext uri="{FF2B5EF4-FFF2-40B4-BE49-F238E27FC236}">
                <a16:creationId xmlns:a16="http://schemas.microsoft.com/office/drawing/2014/main" id="{2477EFE2-254B-AD4A-A23D-3F3F7D5D89EF}"/>
              </a:ext>
            </a:extLst>
          </p:cNvPr>
          <p:cNvSpPr txBox="1"/>
          <p:nvPr userDrawn="1"/>
        </p:nvSpPr>
        <p:spPr>
          <a:xfrm>
            <a:off x="1387062" y="5004276"/>
            <a:ext cx="3713746" cy="369332"/>
          </a:xfrm>
          <a:prstGeom prst="rect">
            <a:avLst/>
          </a:prstGeom>
          <a:noFill/>
        </p:spPr>
        <p:txBody>
          <a:bodyPr wrap="square" rtlCol="0">
            <a:spAutoFit/>
          </a:bodyPr>
          <a:lstStyle/>
          <a:p>
            <a:pPr algn="ctr"/>
            <a:r>
              <a:rPr lang="en-US" b="1" dirty="0">
                <a:solidFill>
                  <a:srgbClr val="006F44"/>
                </a:solidFill>
              </a:rPr>
              <a:t>Wellness Recommender</a:t>
            </a:r>
          </a:p>
        </p:txBody>
      </p:sp>
      <p:pic>
        <p:nvPicPr>
          <p:cNvPr id="9" name="Picture 8" descr="A picture containing text, sale&#10;&#10;Description automatically generated">
            <a:extLst>
              <a:ext uri="{FF2B5EF4-FFF2-40B4-BE49-F238E27FC236}">
                <a16:creationId xmlns:a16="http://schemas.microsoft.com/office/drawing/2014/main" id="{D80E90FE-1B5C-2B4E-AF4B-EED2806C8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1431261">
            <a:off x="6739993" y="1539666"/>
            <a:ext cx="2327040" cy="3012835"/>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4CE3EE2-3C6B-4A42-AA68-E1433D833B89}"/>
              </a:ext>
            </a:extLst>
          </p:cNvPr>
          <p:cNvSpPr txBox="1"/>
          <p:nvPr userDrawn="1"/>
        </p:nvSpPr>
        <p:spPr>
          <a:xfrm>
            <a:off x="6776896" y="5004276"/>
            <a:ext cx="3409165" cy="369332"/>
          </a:xfrm>
          <a:prstGeom prst="rect">
            <a:avLst/>
          </a:prstGeom>
          <a:noFill/>
        </p:spPr>
        <p:txBody>
          <a:bodyPr wrap="square" rtlCol="0">
            <a:spAutoFit/>
          </a:bodyPr>
          <a:lstStyle/>
          <a:p>
            <a:pPr algn="ctr"/>
            <a:r>
              <a:rPr lang="en-US" b="1" dirty="0">
                <a:solidFill>
                  <a:srgbClr val="006F44"/>
                </a:solidFill>
              </a:rPr>
              <a:t>Insider’s Guide &amp; FAQs</a:t>
            </a:r>
          </a:p>
        </p:txBody>
      </p:sp>
      <p:pic>
        <p:nvPicPr>
          <p:cNvPr id="11" name="Picture 10" descr="A person holding a baby&#10;&#10;Description automatically generated with low confidence">
            <a:extLst>
              <a:ext uri="{FF2B5EF4-FFF2-40B4-BE49-F238E27FC236}">
                <a16:creationId xmlns:a16="http://schemas.microsoft.com/office/drawing/2014/main" id="{572CAA20-C19D-B545-906E-92EFE1B2A2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8821" y="1787822"/>
            <a:ext cx="5171461" cy="3048487"/>
          </a:xfrm>
          <a:prstGeom prst="rect">
            <a:avLst/>
          </a:prstGeom>
          <a:ln>
            <a:solidFill>
              <a:schemeClr val="bg2"/>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9D92F908-DE29-E94A-B7B8-4315EE54C52A}"/>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719490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4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ECC3DE4E-F4DD-934A-9BF7-DBCC9A588635}"/>
              </a:ext>
            </a:extLst>
          </p:cNvPr>
          <p:cNvSpPr txBox="1"/>
          <p:nvPr userDrawn="1"/>
        </p:nvSpPr>
        <p:spPr>
          <a:xfrm>
            <a:off x="777580" y="690710"/>
            <a:ext cx="4870174" cy="646331"/>
          </a:xfrm>
          <a:prstGeom prst="rect">
            <a:avLst/>
          </a:prstGeom>
          <a:noFill/>
        </p:spPr>
        <p:txBody>
          <a:bodyPr wrap="square" rtlCol="0">
            <a:spAutoFit/>
          </a:bodyPr>
          <a:lstStyle/>
          <a:p>
            <a:r>
              <a:rPr lang="en-US" sz="3600" dirty="0">
                <a:solidFill>
                  <a:srgbClr val="006F44"/>
                </a:solidFill>
              </a:rPr>
              <a:t>Use your </a:t>
            </a:r>
            <a:r>
              <a:rPr lang="en-US" sz="3600" b="1" dirty="0">
                <a:solidFill>
                  <a:srgbClr val="006F44"/>
                </a:solidFill>
              </a:rPr>
              <a:t>digital tools</a:t>
            </a:r>
            <a:endParaRPr lang="en-US" sz="3600" dirty="0">
              <a:solidFill>
                <a:srgbClr val="006F44"/>
              </a:solidFill>
            </a:endParaRPr>
          </a:p>
        </p:txBody>
      </p:sp>
      <p:sp>
        <p:nvSpPr>
          <p:cNvPr id="4" name="TextBox 3">
            <a:extLst>
              <a:ext uri="{FF2B5EF4-FFF2-40B4-BE49-F238E27FC236}">
                <a16:creationId xmlns:a16="http://schemas.microsoft.com/office/drawing/2014/main" id="{04DCA787-E1D1-2042-8B09-6B214C1E28C9}"/>
              </a:ext>
            </a:extLst>
          </p:cNvPr>
          <p:cNvSpPr txBox="1"/>
          <p:nvPr userDrawn="1"/>
        </p:nvSpPr>
        <p:spPr>
          <a:xfrm>
            <a:off x="1046881" y="4330125"/>
            <a:ext cx="2248472" cy="461665"/>
          </a:xfrm>
          <a:prstGeom prst="rect">
            <a:avLst/>
          </a:prstGeom>
          <a:noFill/>
        </p:spPr>
        <p:txBody>
          <a:bodyPr wrap="square" rtlCol="0">
            <a:spAutoFit/>
          </a:bodyPr>
          <a:lstStyle/>
          <a:p>
            <a:pPr algn="ctr"/>
            <a:r>
              <a:rPr lang="en-US" sz="2400" b="1" i="1" dirty="0">
                <a:solidFill>
                  <a:srgbClr val="006F44"/>
                </a:solidFill>
              </a:rPr>
              <a:t>…and more!</a:t>
            </a:r>
          </a:p>
        </p:txBody>
      </p:sp>
      <p:grpSp>
        <p:nvGrpSpPr>
          <p:cNvPr id="6" name="Group 5">
            <a:extLst>
              <a:ext uri="{FF2B5EF4-FFF2-40B4-BE49-F238E27FC236}">
                <a16:creationId xmlns:a16="http://schemas.microsoft.com/office/drawing/2014/main" id="{131C6F3A-0500-F048-BC21-CF2B894D7F72}"/>
              </a:ext>
            </a:extLst>
          </p:cNvPr>
          <p:cNvGrpSpPr/>
          <p:nvPr userDrawn="1"/>
        </p:nvGrpSpPr>
        <p:grpSpPr>
          <a:xfrm>
            <a:off x="827475" y="3375516"/>
            <a:ext cx="2879358" cy="822960"/>
            <a:chOff x="5960532" y="3276600"/>
            <a:chExt cx="1066429" cy="304800"/>
          </a:xfrm>
        </p:grpSpPr>
        <p:pic>
          <p:nvPicPr>
            <p:cNvPr id="7" name="Graphic 6">
              <a:extLst>
                <a:ext uri="{FF2B5EF4-FFF2-40B4-BE49-F238E27FC236}">
                  <a16:creationId xmlns:a16="http://schemas.microsoft.com/office/drawing/2014/main" id="{6CCC5604-14E4-CB4F-8A90-8B703B18F7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60532" y="3276600"/>
              <a:ext cx="304800" cy="304800"/>
            </a:xfrm>
            <a:prstGeom prst="rect">
              <a:avLst/>
            </a:prstGeom>
          </p:spPr>
        </p:pic>
        <p:pic>
          <p:nvPicPr>
            <p:cNvPr id="8" name="Graphic 7">
              <a:extLst>
                <a:ext uri="{FF2B5EF4-FFF2-40B4-BE49-F238E27FC236}">
                  <a16:creationId xmlns:a16="http://schemas.microsoft.com/office/drawing/2014/main" id="{418B5A60-6517-114B-B985-98713A8D7A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1347" y="3276600"/>
              <a:ext cx="304800" cy="304800"/>
            </a:xfrm>
            <a:prstGeom prst="rect">
              <a:avLst/>
            </a:prstGeom>
          </p:spPr>
        </p:pic>
        <p:pic>
          <p:nvPicPr>
            <p:cNvPr id="9" name="Graphic 8">
              <a:extLst>
                <a:ext uri="{FF2B5EF4-FFF2-40B4-BE49-F238E27FC236}">
                  <a16:creationId xmlns:a16="http://schemas.microsoft.com/office/drawing/2014/main" id="{788ACCE1-F905-5643-A230-750910932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2161" y="3276600"/>
              <a:ext cx="304800" cy="304800"/>
            </a:xfrm>
            <a:prstGeom prst="rect">
              <a:avLst/>
            </a:prstGeom>
          </p:spPr>
        </p:pic>
      </p:grpSp>
      <p:sp>
        <p:nvSpPr>
          <p:cNvPr id="10" name="TextBox 9">
            <a:extLst>
              <a:ext uri="{FF2B5EF4-FFF2-40B4-BE49-F238E27FC236}">
                <a16:creationId xmlns:a16="http://schemas.microsoft.com/office/drawing/2014/main" id="{EC8D2F37-9229-4447-A8CA-89B7719DC047}"/>
              </a:ext>
            </a:extLst>
          </p:cNvPr>
          <p:cNvSpPr txBox="1"/>
          <p:nvPr userDrawn="1"/>
        </p:nvSpPr>
        <p:spPr>
          <a:xfrm>
            <a:off x="777580" y="2071213"/>
            <a:ext cx="3039588" cy="646331"/>
          </a:xfrm>
          <a:prstGeom prst="rect">
            <a:avLst/>
          </a:prstGeom>
          <a:noFill/>
        </p:spPr>
        <p:txBody>
          <a:bodyPr wrap="square" rtlCol="0">
            <a:spAutoFit/>
          </a:bodyPr>
          <a:lstStyle/>
          <a:p>
            <a:pPr algn="ctr"/>
            <a:r>
              <a:rPr lang="en-US" b="1" dirty="0">
                <a:solidFill>
                  <a:srgbClr val="006F44"/>
                </a:solidFill>
              </a:rPr>
              <a:t>Follow and share </a:t>
            </a:r>
            <a:br>
              <a:rPr lang="en-US" b="1" dirty="0">
                <a:solidFill>
                  <a:srgbClr val="006F44"/>
                </a:solidFill>
              </a:rPr>
            </a:br>
            <a:r>
              <a:rPr lang="en-US" b="1" dirty="0">
                <a:solidFill>
                  <a:srgbClr val="006F44"/>
                </a:solidFill>
              </a:rPr>
              <a:t>on social</a:t>
            </a:r>
          </a:p>
        </p:txBody>
      </p:sp>
      <p:sp>
        <p:nvSpPr>
          <p:cNvPr id="11" name="TextBox 10">
            <a:extLst>
              <a:ext uri="{FF2B5EF4-FFF2-40B4-BE49-F238E27FC236}">
                <a16:creationId xmlns:a16="http://schemas.microsoft.com/office/drawing/2014/main" id="{2ABCCDF7-6D3D-5C49-8382-15F03A8F70FE}"/>
              </a:ext>
            </a:extLst>
          </p:cNvPr>
          <p:cNvSpPr txBox="1"/>
          <p:nvPr userDrawn="1"/>
        </p:nvSpPr>
        <p:spPr>
          <a:xfrm>
            <a:off x="4363942" y="2071213"/>
            <a:ext cx="3072516" cy="646331"/>
          </a:xfrm>
          <a:prstGeom prst="rect">
            <a:avLst/>
          </a:prstGeom>
          <a:noFill/>
        </p:spPr>
        <p:txBody>
          <a:bodyPr wrap="square" rtlCol="0">
            <a:spAutoFit/>
          </a:bodyPr>
          <a:lstStyle/>
          <a:p>
            <a:pPr algn="ctr"/>
            <a:r>
              <a:rPr lang="en-US" b="1" dirty="0">
                <a:solidFill>
                  <a:srgbClr val="006F44"/>
                </a:solidFill>
              </a:rPr>
              <a:t>Link to MyShop</a:t>
            </a:r>
          </a:p>
          <a:p>
            <a:pPr algn="ctr"/>
            <a:r>
              <a:rPr lang="en-US" b="1" dirty="0">
                <a:solidFill>
                  <a:srgbClr val="006F44"/>
                </a:solidFill>
              </a:rPr>
              <a:t>and sell</a:t>
            </a:r>
          </a:p>
        </p:txBody>
      </p:sp>
      <p:sp>
        <p:nvSpPr>
          <p:cNvPr id="12" name="TextBox 11">
            <a:extLst>
              <a:ext uri="{FF2B5EF4-FFF2-40B4-BE49-F238E27FC236}">
                <a16:creationId xmlns:a16="http://schemas.microsoft.com/office/drawing/2014/main" id="{2F1B0122-089A-A24C-9C80-AF8FF27607C8}"/>
              </a:ext>
            </a:extLst>
          </p:cNvPr>
          <p:cNvSpPr txBox="1"/>
          <p:nvPr userDrawn="1"/>
        </p:nvSpPr>
        <p:spPr>
          <a:xfrm>
            <a:off x="7983232" y="2071213"/>
            <a:ext cx="3381292" cy="646331"/>
          </a:xfrm>
          <a:prstGeom prst="rect">
            <a:avLst/>
          </a:prstGeom>
          <a:noFill/>
        </p:spPr>
        <p:txBody>
          <a:bodyPr wrap="square" rtlCol="0">
            <a:spAutoFit/>
          </a:bodyPr>
          <a:lstStyle/>
          <a:p>
            <a:pPr algn="ctr"/>
            <a:r>
              <a:rPr lang="en-US" b="1" dirty="0">
                <a:solidFill>
                  <a:srgbClr val="006F44"/>
                </a:solidFill>
              </a:rPr>
              <a:t>Select the</a:t>
            </a:r>
            <a:br>
              <a:rPr lang="en-US" b="1" dirty="0">
                <a:solidFill>
                  <a:srgbClr val="006F44"/>
                </a:solidFill>
              </a:rPr>
            </a:br>
            <a:r>
              <a:rPr lang="en-US" b="1" dirty="0">
                <a:solidFill>
                  <a:srgbClr val="006F44"/>
                </a:solidFill>
              </a:rPr>
              <a:t>Share feature</a:t>
            </a:r>
          </a:p>
        </p:txBody>
      </p:sp>
      <p:sp>
        <p:nvSpPr>
          <p:cNvPr id="13" name="Rectangle 12">
            <a:extLst>
              <a:ext uri="{FF2B5EF4-FFF2-40B4-BE49-F238E27FC236}">
                <a16:creationId xmlns:a16="http://schemas.microsoft.com/office/drawing/2014/main" id="{232B39BA-0498-4040-AA6B-BA5D08A12AF2}"/>
              </a:ext>
            </a:extLst>
          </p:cNvPr>
          <p:cNvSpPr/>
          <p:nvPr userDrawn="1"/>
        </p:nvSpPr>
        <p:spPr bwMode="auto">
          <a:xfrm>
            <a:off x="7983232" y="2870337"/>
            <a:ext cx="3381293" cy="2186571"/>
          </a:xfrm>
          <a:prstGeom prst="rect">
            <a:avLst/>
          </a:prstGeom>
          <a:solidFill>
            <a:schemeClr val="bg1"/>
          </a:solidFill>
          <a:ln w="952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09" charset="0"/>
              <a:ea typeface="ＭＳ Ｐゴシック" pitchFamily="-109" charset="-128"/>
              <a:cs typeface="ＭＳ Ｐゴシック" pitchFamily="-109" charset="-128"/>
            </a:endParaRPr>
          </a:p>
        </p:txBody>
      </p:sp>
      <p:sp>
        <p:nvSpPr>
          <p:cNvPr id="14" name="TextBox 13">
            <a:extLst>
              <a:ext uri="{FF2B5EF4-FFF2-40B4-BE49-F238E27FC236}">
                <a16:creationId xmlns:a16="http://schemas.microsoft.com/office/drawing/2014/main" id="{2749C870-0CE9-2E40-8DA6-D66D4ECF7DC3}"/>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15" name="Graphic 14">
            <a:extLst>
              <a:ext uri="{FF2B5EF4-FFF2-40B4-BE49-F238E27FC236}">
                <a16:creationId xmlns:a16="http://schemas.microsoft.com/office/drawing/2014/main" id="{2574667D-11E0-7A4A-AC7B-076884B1943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69924" y="6189434"/>
            <a:ext cx="2484274" cy="468096"/>
          </a:xfrm>
          <a:prstGeom prst="rect">
            <a:avLst/>
          </a:prstGeom>
        </p:spPr>
      </p:pic>
      <p:pic>
        <p:nvPicPr>
          <p:cNvPr id="16" name="Picture 15" descr="Graphical user interface, application, website&#10;&#10;Description automatically generated">
            <a:extLst>
              <a:ext uri="{FF2B5EF4-FFF2-40B4-BE49-F238E27FC236}">
                <a16:creationId xmlns:a16="http://schemas.microsoft.com/office/drawing/2014/main" id="{AA41D5F1-8B0B-DC4F-9D24-95ACD753771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4222864" y="2870337"/>
            <a:ext cx="3381293" cy="2186571"/>
          </a:xfrm>
          <a:prstGeom prst="rect">
            <a:avLst/>
          </a:prstGeom>
          <a:effectLst>
            <a:outerShdw blurRad="50800" dist="38100" dir="2700000" algn="tl" rotWithShape="0">
              <a:prstClr val="black">
                <a:alpha val="40000"/>
              </a:prstClr>
            </a:outerShdw>
          </a:effectLst>
        </p:spPr>
      </p:pic>
      <p:pic>
        <p:nvPicPr>
          <p:cNvPr id="17" name="Picture 16" descr="Graphical user interface, application&#10;&#10;Description automatically generated">
            <a:extLst>
              <a:ext uri="{FF2B5EF4-FFF2-40B4-BE49-F238E27FC236}">
                <a16:creationId xmlns:a16="http://schemas.microsoft.com/office/drawing/2014/main" id="{18CA7C86-0819-2E41-B359-ED1038B9BFA6}"/>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8015506" y="3267654"/>
            <a:ext cx="3217497" cy="1304061"/>
          </a:xfrm>
          <a:prstGeom prst="rect">
            <a:avLst/>
          </a:prstGeom>
        </p:spPr>
      </p:pic>
      <p:cxnSp>
        <p:nvCxnSpPr>
          <p:cNvPr id="18" name="Straight Arrow Connector 17">
            <a:extLst>
              <a:ext uri="{FF2B5EF4-FFF2-40B4-BE49-F238E27FC236}">
                <a16:creationId xmlns:a16="http://schemas.microsoft.com/office/drawing/2014/main" id="{D477D02B-C810-9F42-A407-6D108CDA7BA5}"/>
              </a:ext>
            </a:extLst>
          </p:cNvPr>
          <p:cNvCxnSpPr>
            <a:cxnSpLocks/>
          </p:cNvCxnSpPr>
          <p:nvPr userDrawn="1"/>
        </p:nvCxnSpPr>
        <p:spPr bwMode="auto">
          <a:xfrm flipH="1">
            <a:off x="10843708" y="2536492"/>
            <a:ext cx="247426" cy="1002774"/>
          </a:xfrm>
          <a:prstGeom prst="straightConnector1">
            <a:avLst/>
          </a:prstGeom>
          <a:solidFill>
            <a:schemeClr val="accent1"/>
          </a:solidFill>
          <a:ln w="76200" cap="flat" cmpd="sng" algn="ctr">
            <a:solidFill>
              <a:srgbClr val="7AB800"/>
            </a:solidFill>
            <a:prstDash val="solid"/>
            <a:round/>
            <a:headEnd type="none" w="med" len="med"/>
            <a:tailEnd type="arrow"/>
          </a:ln>
          <a:effectLst/>
        </p:spPr>
      </p:cxnSp>
      <p:sp>
        <p:nvSpPr>
          <p:cNvPr id="19" name="Rectangle 18">
            <a:extLst>
              <a:ext uri="{FF2B5EF4-FFF2-40B4-BE49-F238E27FC236}">
                <a16:creationId xmlns:a16="http://schemas.microsoft.com/office/drawing/2014/main" id="{80858271-6A95-E743-A727-AA9F4149C235}"/>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766977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lide 4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2AF22899-EF5E-9F43-8473-9E9FC2B598FE}"/>
              </a:ext>
            </a:extLst>
          </p:cNvPr>
          <p:cNvSpPr txBox="1"/>
          <p:nvPr userDrawn="1"/>
        </p:nvSpPr>
        <p:spPr>
          <a:xfrm>
            <a:off x="762000" y="685800"/>
            <a:ext cx="4076304" cy="646331"/>
          </a:xfrm>
          <a:prstGeom prst="rect">
            <a:avLst/>
          </a:prstGeom>
          <a:noFill/>
        </p:spPr>
        <p:txBody>
          <a:bodyPr wrap="square" rtlCol="0">
            <a:spAutoFit/>
          </a:bodyPr>
          <a:lstStyle/>
          <a:p>
            <a:r>
              <a:rPr lang="en-US" sz="3600" dirty="0">
                <a:solidFill>
                  <a:srgbClr val="006F44"/>
                </a:solidFill>
              </a:rPr>
              <a:t>Train your </a:t>
            </a:r>
            <a:r>
              <a:rPr lang="en-US" sz="3600" b="1" dirty="0">
                <a:solidFill>
                  <a:srgbClr val="006F44"/>
                </a:solidFill>
              </a:rPr>
              <a:t>team</a:t>
            </a:r>
            <a:endParaRPr lang="en-US" sz="3600" dirty="0">
              <a:solidFill>
                <a:srgbClr val="006F44"/>
              </a:solidFill>
            </a:endParaRPr>
          </a:p>
        </p:txBody>
      </p:sp>
      <p:sp>
        <p:nvSpPr>
          <p:cNvPr id="4" name="TextBox 3">
            <a:extLst>
              <a:ext uri="{FF2B5EF4-FFF2-40B4-BE49-F238E27FC236}">
                <a16:creationId xmlns:a16="http://schemas.microsoft.com/office/drawing/2014/main" id="{EB02C3FA-9A73-4343-A247-B9CC52F319F7}"/>
              </a:ext>
            </a:extLst>
          </p:cNvPr>
          <p:cNvSpPr txBox="1"/>
          <p:nvPr userDrawn="1"/>
        </p:nvSpPr>
        <p:spPr>
          <a:xfrm>
            <a:off x="4964843" y="4181423"/>
            <a:ext cx="2262314" cy="369332"/>
          </a:xfrm>
          <a:prstGeom prst="rect">
            <a:avLst/>
          </a:prstGeom>
          <a:noFill/>
        </p:spPr>
        <p:txBody>
          <a:bodyPr wrap="square" rtlCol="0">
            <a:spAutoFit/>
          </a:bodyPr>
          <a:lstStyle/>
          <a:p>
            <a:pPr algn="ctr"/>
            <a:r>
              <a:rPr lang="en-US" b="1" dirty="0">
                <a:solidFill>
                  <a:srgbClr val="006F44"/>
                </a:solidFill>
              </a:rPr>
              <a:t>Amway Education</a:t>
            </a:r>
          </a:p>
        </p:txBody>
      </p:sp>
      <p:sp>
        <p:nvSpPr>
          <p:cNvPr id="6" name="TextBox 5">
            <a:extLst>
              <a:ext uri="{FF2B5EF4-FFF2-40B4-BE49-F238E27FC236}">
                <a16:creationId xmlns:a16="http://schemas.microsoft.com/office/drawing/2014/main" id="{A2D5FE4B-9C6B-9841-BD84-7EAC1639A088}"/>
              </a:ext>
            </a:extLst>
          </p:cNvPr>
          <p:cNvSpPr txBox="1"/>
          <p:nvPr userDrawn="1"/>
        </p:nvSpPr>
        <p:spPr>
          <a:xfrm>
            <a:off x="8608980" y="4181423"/>
            <a:ext cx="2262314" cy="369332"/>
          </a:xfrm>
          <a:prstGeom prst="rect">
            <a:avLst/>
          </a:prstGeom>
          <a:noFill/>
        </p:spPr>
        <p:txBody>
          <a:bodyPr wrap="square">
            <a:spAutoFit/>
          </a:bodyPr>
          <a:lstStyle/>
          <a:p>
            <a:pPr algn="ctr"/>
            <a:r>
              <a:rPr lang="en-US" b="1" dirty="0">
                <a:solidFill>
                  <a:srgbClr val="006F44"/>
                </a:solidFill>
              </a:rPr>
              <a:t>Resource Center</a:t>
            </a:r>
          </a:p>
        </p:txBody>
      </p:sp>
      <p:sp>
        <p:nvSpPr>
          <p:cNvPr id="7" name="TextBox 6">
            <a:extLst>
              <a:ext uri="{FF2B5EF4-FFF2-40B4-BE49-F238E27FC236}">
                <a16:creationId xmlns:a16="http://schemas.microsoft.com/office/drawing/2014/main" id="{59C855E7-0759-DC4F-A3E1-1EC896463E36}"/>
              </a:ext>
            </a:extLst>
          </p:cNvPr>
          <p:cNvSpPr txBox="1"/>
          <p:nvPr userDrawn="1"/>
        </p:nvSpPr>
        <p:spPr>
          <a:xfrm>
            <a:off x="1210509" y="4181423"/>
            <a:ext cx="2484274" cy="646331"/>
          </a:xfrm>
          <a:prstGeom prst="rect">
            <a:avLst/>
          </a:prstGeom>
          <a:noFill/>
        </p:spPr>
        <p:txBody>
          <a:bodyPr wrap="square">
            <a:spAutoFit/>
          </a:bodyPr>
          <a:lstStyle/>
          <a:p>
            <a:pPr algn="ctr"/>
            <a:r>
              <a:rPr lang="en-US" b="1" dirty="0">
                <a:solidFill>
                  <a:srgbClr val="006F44"/>
                </a:solidFill>
              </a:rPr>
              <a:t>Nutrilite</a:t>
            </a:r>
            <a:r>
              <a:rPr lang="en-US" baseline="30000" dirty="0">
                <a:solidFill>
                  <a:srgbClr val="006F44"/>
                </a:solidFill>
              </a:rPr>
              <a:t>™</a:t>
            </a:r>
            <a:r>
              <a:rPr lang="en-US" b="1" dirty="0">
                <a:solidFill>
                  <a:srgbClr val="006F44"/>
                </a:solidFill>
              </a:rPr>
              <a:t> Organics</a:t>
            </a:r>
            <a:br>
              <a:rPr lang="en-US" b="1" dirty="0">
                <a:solidFill>
                  <a:srgbClr val="006F44"/>
                </a:solidFill>
              </a:rPr>
            </a:br>
            <a:r>
              <a:rPr lang="en-US" b="1" dirty="0">
                <a:solidFill>
                  <a:srgbClr val="006F44"/>
                </a:solidFill>
              </a:rPr>
              <a:t>In-Person Learning</a:t>
            </a:r>
          </a:p>
        </p:txBody>
      </p:sp>
      <p:sp>
        <p:nvSpPr>
          <p:cNvPr id="8" name="TextBox 7">
            <a:extLst>
              <a:ext uri="{FF2B5EF4-FFF2-40B4-BE49-F238E27FC236}">
                <a16:creationId xmlns:a16="http://schemas.microsoft.com/office/drawing/2014/main" id="{C03E6B97-3E4E-014D-B18D-B2C68D2B8484}"/>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lumMod val="50000"/>
                  </a:schemeClr>
                </a:solidFill>
              </a:rPr>
              <a:t>For IBO use only. Not for use with prospects.</a:t>
            </a:r>
          </a:p>
        </p:txBody>
      </p:sp>
      <p:pic>
        <p:nvPicPr>
          <p:cNvPr id="9" name="Graphic 8">
            <a:extLst>
              <a:ext uri="{FF2B5EF4-FFF2-40B4-BE49-F238E27FC236}">
                <a16:creationId xmlns:a16="http://schemas.microsoft.com/office/drawing/2014/main" id="{AE70A686-87F4-CD44-821A-08374F1220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69924" y="6189434"/>
            <a:ext cx="2484274" cy="468096"/>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B9290CF5-340F-6E46-BFA1-86D08AFD22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9907" y="2062006"/>
            <a:ext cx="3376080" cy="1896808"/>
          </a:xfrm>
          <a:prstGeom prst="rect">
            <a:avLst/>
          </a:prstGeom>
          <a:effectLst>
            <a:outerShdw blurRad="50800" dist="38100" dir="2700000" algn="tl" rotWithShape="0">
              <a:prstClr val="black">
                <a:alpha val="40000"/>
              </a:prstClr>
            </a:outerShdw>
          </a:effectLst>
        </p:spPr>
      </p:pic>
      <p:pic>
        <p:nvPicPr>
          <p:cNvPr id="11" name="Picture 10" descr="Graphical user interface, application&#10;&#10;Description automatically generated">
            <a:extLst>
              <a:ext uri="{FF2B5EF4-FFF2-40B4-BE49-F238E27FC236}">
                <a16:creationId xmlns:a16="http://schemas.microsoft.com/office/drawing/2014/main" id="{01B643FA-5485-5F43-BD8B-B291FC7B3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397507" y="2062637"/>
            <a:ext cx="3400464" cy="1896177"/>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Graphical user interface, website&#10;&#10;Description automatically generated">
            <a:extLst>
              <a:ext uri="{FF2B5EF4-FFF2-40B4-BE49-F238E27FC236}">
                <a16:creationId xmlns:a16="http://schemas.microsoft.com/office/drawing/2014/main" id="{E6ADBEB5-15B4-9547-BA27-4651F699249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073339" y="2062006"/>
            <a:ext cx="3400463" cy="1896808"/>
          </a:xfrm>
          <a:prstGeom prst="rect">
            <a:avLst/>
          </a:prstGeom>
          <a:ln>
            <a:solidFill>
              <a:schemeClr val="bg2"/>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48B93AAD-BE9A-214B-8DFD-146FF08C5E87}"/>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546003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lide 4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27AF2A-D3BF-490B-BA93-EA11B3E42724}"/>
              </a:ext>
            </a:extLst>
          </p:cNvPr>
          <p:cNvSpPr>
            <a:spLocks noGrp="1"/>
          </p:cNvSpPr>
          <p:nvPr>
            <p:ph type="ftr" sz="quarter" idx="11"/>
          </p:nvPr>
        </p:nvSpPr>
        <p:spPr/>
        <p:txBody>
          <a:bodyPr/>
          <a:lstStyle/>
          <a:p>
            <a:endParaRPr lang="en-US" dirty="0"/>
          </a:p>
        </p:txBody>
      </p:sp>
      <p:pic>
        <p:nvPicPr>
          <p:cNvPr id="3" name="Picture 2" descr="A group of boxes on a fence&#10;&#10;Description automatically generated with low confidence">
            <a:extLst>
              <a:ext uri="{FF2B5EF4-FFF2-40B4-BE49-F238E27FC236}">
                <a16:creationId xmlns:a16="http://schemas.microsoft.com/office/drawing/2014/main" id="{6CAAD12F-96BE-7B48-AEAF-6E8F657AFC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6889" y="0"/>
            <a:ext cx="6885111" cy="6858000"/>
          </a:xfrm>
          <a:prstGeom prst="rect">
            <a:avLst/>
          </a:prstGeom>
        </p:spPr>
      </p:pic>
      <p:sp>
        <p:nvSpPr>
          <p:cNvPr id="4" name="Rectangle 3">
            <a:extLst>
              <a:ext uri="{FF2B5EF4-FFF2-40B4-BE49-F238E27FC236}">
                <a16:creationId xmlns:a16="http://schemas.microsoft.com/office/drawing/2014/main" id="{C5C3712C-EFBB-9D4B-B138-D7645BD85492}"/>
              </a:ext>
            </a:extLst>
          </p:cNvPr>
          <p:cNvSpPr/>
          <p:nvPr userDrawn="1"/>
        </p:nvSpPr>
        <p:spPr bwMode="auto">
          <a:xfrm>
            <a:off x="0" y="0"/>
            <a:ext cx="5381095" cy="6858000"/>
          </a:xfrm>
          <a:prstGeom prst="rect">
            <a:avLst/>
          </a:prstGeom>
          <a:solidFill>
            <a:srgbClr val="006F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p:txBody>
      </p:sp>
      <p:pic>
        <p:nvPicPr>
          <p:cNvPr id="6" name="Graphic 5">
            <a:extLst>
              <a:ext uri="{FF2B5EF4-FFF2-40B4-BE49-F238E27FC236}">
                <a16:creationId xmlns:a16="http://schemas.microsoft.com/office/drawing/2014/main" id="{5CBB6CAA-B1BF-9C43-8539-5942049CBC3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002" t="5389" r="3720" b="-7901"/>
          <a:stretch/>
        </p:blipFill>
        <p:spPr>
          <a:xfrm rot="10800000">
            <a:off x="1181628" y="2078594"/>
            <a:ext cx="4199467" cy="4779405"/>
          </a:xfrm>
          <a:prstGeom prst="rect">
            <a:avLst/>
          </a:prstGeom>
        </p:spPr>
      </p:pic>
      <p:sp>
        <p:nvSpPr>
          <p:cNvPr id="7" name="CaixaDeTexto 6">
            <a:extLst>
              <a:ext uri="{FF2B5EF4-FFF2-40B4-BE49-F238E27FC236}">
                <a16:creationId xmlns:a16="http://schemas.microsoft.com/office/drawing/2014/main" id="{CBAACD3F-B10C-9D4B-8AB4-CD764642264C}"/>
              </a:ext>
            </a:extLst>
          </p:cNvPr>
          <p:cNvSpPr txBox="1"/>
          <p:nvPr userDrawn="1"/>
        </p:nvSpPr>
        <p:spPr>
          <a:xfrm>
            <a:off x="432389" y="2828835"/>
            <a:ext cx="4516317" cy="1200329"/>
          </a:xfrm>
          <a:prstGeom prst="rect">
            <a:avLst/>
          </a:prstGeom>
          <a:noFill/>
        </p:spPr>
        <p:txBody>
          <a:bodyPr wrap="square">
            <a:spAutoFit/>
          </a:bodyPr>
          <a:lstStyle/>
          <a:p>
            <a:pPr lvl="0" defTabSz="914400">
              <a:defRPr/>
            </a:pPr>
            <a:r>
              <a:rPr kumimoji="0" lang="en-US" sz="3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From Our Farms </a:t>
            </a:r>
            <a:br>
              <a:rPr kumimoji="0" lang="en-US" sz="3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3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 Your Family</a:t>
            </a:r>
            <a:r>
              <a:rPr kumimoji="0" lang="en-US" sz="360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82AA2DAE-3DF0-B14C-94FC-8D5D3C5E0E11}"/>
              </a:ext>
            </a:extLst>
          </p:cNvPr>
          <p:cNvSpPr txBox="1"/>
          <p:nvPr userDrawn="1"/>
        </p:nvSpPr>
        <p:spPr>
          <a:xfrm>
            <a:off x="411515" y="6362723"/>
            <a:ext cx="3713747" cy="215444"/>
          </a:xfrm>
          <a:prstGeom prst="rect">
            <a:avLst/>
          </a:prstGeom>
          <a:noFill/>
        </p:spPr>
        <p:txBody>
          <a:bodyPr wrap="square" rtlCol="0">
            <a:spAutoFit/>
          </a:bodyPr>
          <a:lstStyle/>
          <a:p>
            <a:r>
              <a:rPr lang="en-US" sz="800" dirty="0">
                <a:solidFill>
                  <a:schemeClr val="bg1"/>
                </a:solidFill>
              </a:rPr>
              <a:t>For IBO use only. Not for use with prospects.</a:t>
            </a:r>
          </a:p>
        </p:txBody>
      </p:sp>
      <p:pic>
        <p:nvPicPr>
          <p:cNvPr id="9" name="Graphic 8">
            <a:extLst>
              <a:ext uri="{FF2B5EF4-FFF2-40B4-BE49-F238E27FC236}">
                <a16:creationId xmlns:a16="http://schemas.microsoft.com/office/drawing/2014/main" id="{35851F9B-F121-F642-8E0A-8369CCCD2DA6}"/>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29376"/>
          <a:stretch/>
        </p:blipFill>
        <p:spPr>
          <a:xfrm>
            <a:off x="1338796" y="469044"/>
            <a:ext cx="3609910" cy="480384"/>
          </a:xfrm>
          <a:prstGeom prst="rect">
            <a:avLst/>
          </a:prstGeom>
        </p:spPr>
      </p:pic>
      <p:sp>
        <p:nvSpPr>
          <p:cNvPr id="10" name="Rectangle 9">
            <a:extLst>
              <a:ext uri="{FF2B5EF4-FFF2-40B4-BE49-F238E27FC236}">
                <a16:creationId xmlns:a16="http://schemas.microsoft.com/office/drawing/2014/main" id="{6F157D51-06BB-2546-95F1-ABC8AA2F064A}"/>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4067411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ide 46">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rgbClr val="4D4D4C"/>
                </a:solidFill>
                <a:latin typeface="Arial" panose="020B0604020202020204" pitchFamily="34" charset="0"/>
                <a:cs typeface="Arial" panose="020B0604020202020204" pitchFamily="34" charset="0"/>
              </a:defRPr>
            </a:lvl1pPr>
          </a:lstStyle>
          <a:p>
            <a:pPr>
              <a:lnSpc>
                <a:spcPct val="110000"/>
              </a:lnSpc>
              <a:defRPr/>
            </a:pPr>
            <a:r>
              <a:rPr lang="en-US" sz="933" dirty="0">
                <a:ea typeface="Franklin Gothic Book" charset="0"/>
              </a:rPr>
              <a:t>©2021 Alticor Inc. All rights reserved. For existing IBOs ONLY. Not for use with prospects. Use website or catalog for current pricing.</a:t>
            </a:r>
          </a:p>
        </p:txBody>
      </p:sp>
      <p:grpSp>
        <p:nvGrpSpPr>
          <p:cNvPr id="9" name="Group 8">
            <a:extLst>
              <a:ext uri="{FF2B5EF4-FFF2-40B4-BE49-F238E27FC236}">
                <a16:creationId xmlns:a16="http://schemas.microsoft.com/office/drawing/2014/main" id="{6C739705-22E6-4464-A6A7-7F95B693D5E8}"/>
              </a:ext>
            </a:extLst>
          </p:cNvPr>
          <p:cNvGrpSpPr/>
          <p:nvPr userDrawn="1"/>
        </p:nvGrpSpPr>
        <p:grpSpPr>
          <a:xfrm>
            <a:off x="2418272" y="2185442"/>
            <a:ext cx="7355456" cy="2488723"/>
            <a:chOff x="2418272" y="2146046"/>
            <a:chExt cx="7355456" cy="2488723"/>
          </a:xfrm>
        </p:grpSpPr>
        <p:pic>
          <p:nvPicPr>
            <p:cNvPr id="5" name="Picture 4">
              <a:extLst>
                <a:ext uri="{FF2B5EF4-FFF2-40B4-BE49-F238E27FC236}">
                  <a16:creationId xmlns:a16="http://schemas.microsoft.com/office/drawing/2014/main" id="{F1B41595-3346-4D8A-84FA-E4BAD7E5EE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18272" y="2146046"/>
              <a:ext cx="7355456" cy="1733609"/>
            </a:xfrm>
            <a:prstGeom prst="rect">
              <a:avLst/>
            </a:prstGeom>
          </p:spPr>
        </p:pic>
        <p:sp>
          <p:nvSpPr>
            <p:cNvPr id="6" name="TextBox 5">
              <a:extLst>
                <a:ext uri="{FF2B5EF4-FFF2-40B4-BE49-F238E27FC236}">
                  <a16:creationId xmlns:a16="http://schemas.microsoft.com/office/drawing/2014/main" id="{B55AB54B-BC26-41CA-B01D-AED095A19017}"/>
                </a:ext>
              </a:extLst>
            </p:cNvPr>
            <p:cNvSpPr txBox="1"/>
            <p:nvPr userDrawn="1"/>
          </p:nvSpPr>
          <p:spPr>
            <a:xfrm>
              <a:off x="2862909" y="4173104"/>
              <a:ext cx="3341300" cy="461665"/>
            </a:xfrm>
            <a:prstGeom prst="rect">
              <a:avLst/>
            </a:prstGeom>
            <a:noFill/>
          </p:spPr>
          <p:txBody>
            <a:bodyPr wrap="square" rtlCol="0">
              <a:spAutoFit/>
            </a:bodyPr>
            <a:lstStyle/>
            <a:p>
              <a:pPr algn="ctr"/>
              <a:r>
                <a:rPr lang="en-US" sz="2400" dirty="0">
                  <a:solidFill>
                    <a:srgbClr val="2C2C2C"/>
                  </a:solidFill>
                </a:rPr>
                <a:t>Amway.com/Education</a:t>
              </a:r>
            </a:p>
          </p:txBody>
        </p:sp>
        <p:sp>
          <p:nvSpPr>
            <p:cNvPr id="7" name="TextBox 6">
              <a:extLst>
                <a:ext uri="{FF2B5EF4-FFF2-40B4-BE49-F238E27FC236}">
                  <a16:creationId xmlns:a16="http://schemas.microsoft.com/office/drawing/2014/main" id="{E7547CE2-CA35-4ACF-BA0E-506883ED9A6A}"/>
                </a:ext>
              </a:extLst>
            </p:cNvPr>
            <p:cNvSpPr txBox="1"/>
            <p:nvPr userDrawn="1"/>
          </p:nvSpPr>
          <p:spPr>
            <a:xfrm>
              <a:off x="6100691" y="4173104"/>
              <a:ext cx="3648973" cy="461665"/>
            </a:xfrm>
            <a:prstGeom prst="rect">
              <a:avLst/>
            </a:prstGeom>
            <a:noFill/>
          </p:spPr>
          <p:txBody>
            <a:bodyPr wrap="square" rtlCol="0">
              <a:spAutoFit/>
            </a:bodyPr>
            <a:lstStyle/>
            <a:p>
              <a:pPr algn="ctr"/>
              <a:r>
                <a:rPr lang="en-US" sz="2400" dirty="0">
                  <a:solidFill>
                    <a:srgbClr val="2C2C2C"/>
                  </a:solidFill>
                </a:rPr>
                <a:t>Amway.ca/Education</a:t>
              </a:r>
            </a:p>
          </p:txBody>
        </p:sp>
      </p:grpSp>
      <p:sp>
        <p:nvSpPr>
          <p:cNvPr id="8" name="Footer Placeholder 3">
            <a:extLst>
              <a:ext uri="{FF2B5EF4-FFF2-40B4-BE49-F238E27FC236}">
                <a16:creationId xmlns:a16="http://schemas.microsoft.com/office/drawing/2014/main" id="{FB342CCD-FC6A-9D4F-9D25-3C38FA158184}"/>
              </a:ext>
            </a:extLst>
          </p:cNvPr>
          <p:cNvSpPr txBox="1">
            <a:spLocks/>
          </p:cNvSpPr>
          <p:nvPr userDrawn="1"/>
        </p:nvSpPr>
        <p:spPr>
          <a:xfrm>
            <a:off x="711200" y="6415617"/>
            <a:ext cx="10769600" cy="366183"/>
          </a:xfrm>
          <a:prstGeom prst="rect">
            <a:avLst/>
          </a:prstGeom>
        </p:spPr>
        <p:txBody>
          <a:bodyPr vert="horz" lIns="91440" tIns="45720" rIns="91440" bIns="45720" rtlCol="0" anchor="ctr"/>
          <a:lstStyle>
            <a:defPPr>
              <a:defRPr lang="en-US"/>
            </a:defPPr>
            <a:lvl1pPr marL="0" marR="0" indent="0" algn="ctr" defTabSz="1219170" rtl="0" eaLnBrk="0" fontAlgn="base" latinLnBrk="0" hangingPunct="0">
              <a:lnSpc>
                <a:spcPct val="100000"/>
              </a:lnSpc>
              <a:spcBef>
                <a:spcPct val="0"/>
              </a:spcBef>
              <a:spcAft>
                <a:spcPct val="0"/>
              </a:spcAft>
              <a:buClrTx/>
              <a:buSzTx/>
              <a:buFontTx/>
              <a:buNone/>
              <a:tabLst/>
              <a:defRPr sz="1067" kern="1200">
                <a:solidFill>
                  <a:srgbClr val="4D4D4C"/>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defRPr/>
            </a:pPr>
            <a:r>
              <a:rPr lang="en-US" sz="800">
                <a:solidFill>
                  <a:schemeClr val="bg1">
                    <a:lumMod val="50000"/>
                  </a:schemeClr>
                </a:solidFill>
                <a:ea typeface="Franklin Gothic Book" charset="0"/>
              </a:rPr>
              <a:t>©2022 Alticor Inc. All rights reserved. For existing IBOs ONLY. Not for use with prospects. Use website or catalog for current pricing.</a:t>
            </a:r>
            <a:endParaRPr lang="en-US" sz="800" dirty="0">
              <a:solidFill>
                <a:schemeClr val="bg1">
                  <a:lumMod val="50000"/>
                </a:schemeClr>
              </a:solidFill>
              <a:ea typeface="Franklin Gothic Book" charset="0"/>
            </a:endParaRPr>
          </a:p>
        </p:txBody>
      </p:sp>
      <p:sp>
        <p:nvSpPr>
          <p:cNvPr id="10" name="Rectangle 9">
            <a:extLst>
              <a:ext uri="{FF2B5EF4-FFF2-40B4-BE49-F238E27FC236}">
                <a16:creationId xmlns:a16="http://schemas.microsoft.com/office/drawing/2014/main" id="{B979BCF3-0A34-C448-848F-8A84DB9A07FD}"/>
              </a:ext>
            </a:extLst>
          </p:cNvPr>
          <p:cNvSpPr/>
          <p:nvPr userDrawn="1"/>
        </p:nvSpPr>
        <p:spPr bwMode="auto">
          <a:xfrm>
            <a:off x="-24993600" y="-13487400"/>
            <a:ext cx="62179200" cy="33832800"/>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96373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9EFC-3EC9-2645-84A6-927F2DCD81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7F38A-E076-B14F-88E2-6E3CBB9404B4}"/>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4" name="Footer Placeholder 3">
            <a:extLst>
              <a:ext uri="{FF2B5EF4-FFF2-40B4-BE49-F238E27FC236}">
                <a16:creationId xmlns:a16="http://schemas.microsoft.com/office/drawing/2014/main" id="{E42E52DE-9B95-EE42-B237-90A3DE5AA9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53180D-AEB4-F84F-B66B-61DF09E8CC00}"/>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264855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49154-25D4-BA4D-8072-F46BBCB21A85}"/>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3" name="Footer Placeholder 2">
            <a:extLst>
              <a:ext uri="{FF2B5EF4-FFF2-40B4-BE49-F238E27FC236}">
                <a16:creationId xmlns:a16="http://schemas.microsoft.com/office/drawing/2014/main" id="{1BA99E7D-4788-004F-A411-BB8FEBC67D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C883D-9545-D649-94D0-4F3BBA40700F}"/>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92146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5703-0B4C-3843-A446-A06389173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21FC0C-7F16-D743-9AB3-485FDDF4B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4E8FA-270E-CE42-973A-52B99014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6F747-56A2-A640-8AC8-9D23B5C6C7CE}"/>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6" name="Footer Placeholder 5">
            <a:extLst>
              <a:ext uri="{FF2B5EF4-FFF2-40B4-BE49-F238E27FC236}">
                <a16:creationId xmlns:a16="http://schemas.microsoft.com/office/drawing/2014/main" id="{EB2F4193-75BF-304D-A63A-C81D55102F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64BAD-B542-8C45-8BCE-82FC62302D8C}"/>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283535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7832-D842-B147-80DC-B79D71200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25231-B8E3-844B-B5A9-C5E607A9C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4A30BC-1E80-CC4F-8262-013B54F91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BA445-622B-8541-AEF7-3FD9D212EC21}"/>
              </a:ext>
            </a:extLst>
          </p:cNvPr>
          <p:cNvSpPr>
            <a:spLocks noGrp="1"/>
          </p:cNvSpPr>
          <p:nvPr>
            <p:ph type="dt" sz="half" idx="10"/>
          </p:nvPr>
        </p:nvSpPr>
        <p:spPr/>
        <p:txBody>
          <a:bodyPr/>
          <a:lstStyle/>
          <a:p>
            <a:fld id="{55CE213A-C8C8-674B-A1F1-663CDD23CA29}" type="datetimeFigureOut">
              <a:rPr lang="en-US" smtClean="0"/>
              <a:t>3/22/2022</a:t>
            </a:fld>
            <a:endParaRPr lang="en-US"/>
          </a:p>
        </p:txBody>
      </p:sp>
      <p:sp>
        <p:nvSpPr>
          <p:cNvPr id="6" name="Footer Placeholder 5">
            <a:extLst>
              <a:ext uri="{FF2B5EF4-FFF2-40B4-BE49-F238E27FC236}">
                <a16:creationId xmlns:a16="http://schemas.microsoft.com/office/drawing/2014/main" id="{65C52147-BF6A-1D41-BF99-7D60026D7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158EB-F123-7C49-8927-487FED6B818D}"/>
              </a:ext>
            </a:extLst>
          </p:cNvPr>
          <p:cNvSpPr>
            <a:spLocks noGrp="1"/>
          </p:cNvSpPr>
          <p:nvPr>
            <p:ph type="sldNum" sz="quarter" idx="12"/>
          </p:nvPr>
        </p:nvSpPr>
        <p:spPr/>
        <p:txBody>
          <a:bodyPr/>
          <a:lstStyle/>
          <a:p>
            <a:fld id="{822A2B46-855F-B848-AE39-5DFFEFE74608}" type="slidenum">
              <a:rPr lang="en-US" smtClean="0"/>
              <a:t>‹#›</a:t>
            </a:fld>
            <a:endParaRPr lang="en-US"/>
          </a:p>
        </p:txBody>
      </p:sp>
    </p:spTree>
    <p:extLst>
      <p:ext uri="{BB962C8B-B14F-4D97-AF65-F5344CB8AC3E}">
        <p14:creationId xmlns:p14="http://schemas.microsoft.com/office/powerpoint/2010/main" val="6802338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DE1A4-BC18-6D4B-B81A-A282AF772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37596-380C-7243-B3F4-175D79804C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3E058-4A61-A446-83A7-0FA28CD2E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E213A-C8C8-674B-A1F1-663CDD23CA29}" type="datetimeFigureOut">
              <a:rPr lang="en-US" smtClean="0"/>
              <a:t>3/22/2022</a:t>
            </a:fld>
            <a:endParaRPr lang="en-US"/>
          </a:p>
        </p:txBody>
      </p:sp>
      <p:sp>
        <p:nvSpPr>
          <p:cNvPr id="5" name="Footer Placeholder 4">
            <a:extLst>
              <a:ext uri="{FF2B5EF4-FFF2-40B4-BE49-F238E27FC236}">
                <a16:creationId xmlns:a16="http://schemas.microsoft.com/office/drawing/2014/main" id="{30858AA9-529E-DF4A-9DA4-C257F1728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71FB50-E06B-C245-982F-0A842F663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A2B46-855F-B848-AE39-5DFFEFE74608}" type="slidenum">
              <a:rPr lang="en-US" smtClean="0"/>
              <a:t>‹#›</a:t>
            </a:fld>
            <a:endParaRPr lang="en-US"/>
          </a:p>
        </p:txBody>
      </p:sp>
    </p:spTree>
    <p:extLst>
      <p:ext uri="{BB962C8B-B14F-4D97-AF65-F5344CB8AC3E}">
        <p14:creationId xmlns:p14="http://schemas.microsoft.com/office/powerpoint/2010/main" val="3737956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716"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485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52757"/>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par>
              <p:cTn id="2"/>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82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781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64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75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4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312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276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440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924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9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5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0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86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8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98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72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773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71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91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9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45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124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2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990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466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91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560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598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256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15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999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517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449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7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94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147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267226-B036-444B-8124-0CDC9E90DBD2}"/>
              </a:ext>
            </a:extLst>
          </p:cNvPr>
          <p:cNvSpPr>
            <a:spLocks noGrp="1"/>
          </p:cNvSpPr>
          <p:nvPr>
            <p:ph type="ftr" sz="quarter" idx="11"/>
          </p:nvPr>
        </p:nvSpPr>
        <p:spPr/>
        <p:txBody>
          <a:bodyPr/>
          <a:lstStyle/>
          <a:p>
            <a:pPr>
              <a:lnSpc>
                <a:spcPct val="110000"/>
              </a:lnSpc>
              <a:defRPr/>
            </a:pPr>
            <a:r>
              <a:rPr lang="en-US" sz="800" dirty="0">
                <a:solidFill>
                  <a:schemeClr val="bg1">
                    <a:lumMod val="50000"/>
                  </a:schemeClr>
                </a:solidFill>
                <a:ea typeface="Franklin Gothic Book" charset="0"/>
              </a:rPr>
              <a:t>©2022 Alticor Inc. All rights reserved. For existing IBOs ONLY. Not for use with prospects. Use website or catalog for current pricing.</a:t>
            </a:r>
          </a:p>
        </p:txBody>
      </p:sp>
    </p:spTree>
    <p:extLst>
      <p:ext uri="{BB962C8B-B14F-4D97-AF65-F5344CB8AC3E}">
        <p14:creationId xmlns:p14="http://schemas.microsoft.com/office/powerpoint/2010/main" val="373617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75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9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42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070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314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7024</Words>
  <Application>Microsoft Office PowerPoint</Application>
  <PresentationFormat>Widescreen</PresentationFormat>
  <Paragraphs>714</Paragraphs>
  <Slides>46</Slides>
  <Notes>46</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Arial-ItalicMT</vt:lpstr>
      <vt:lpstr>Calibri</vt:lpstr>
      <vt:lpstr>Calibri Light</vt:lpstr>
      <vt:lpstr>GT Walsheim</vt:lpstr>
      <vt:lpstr>Source Sans Pro MC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Lovse</dc:creator>
  <cp:lastModifiedBy>Greg Lindhout</cp:lastModifiedBy>
  <cp:revision>11</cp:revision>
  <dcterms:created xsi:type="dcterms:W3CDTF">2022-02-14T23:24:50Z</dcterms:created>
  <dcterms:modified xsi:type="dcterms:W3CDTF">2022-03-22T18:35:41Z</dcterms:modified>
</cp:coreProperties>
</file>